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941" r:id="rId3"/>
    <p:sldId id="918" r:id="rId4"/>
    <p:sldId id="919" r:id="rId5"/>
    <p:sldId id="915" r:id="rId6"/>
    <p:sldId id="939" r:id="rId7"/>
    <p:sldId id="917" r:id="rId8"/>
  </p:sldIdLst>
  <p:sldSz cx="9144000" cy="6858000" type="screen4x3"/>
  <p:notesSz cx="6858000" cy="97234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FBFBF"/>
    <a:srgbClr val="C0C0C0"/>
    <a:srgbClr val="D9D9D9"/>
    <a:srgbClr val="FF9900"/>
    <a:srgbClr val="808080"/>
    <a:srgbClr val="B2B2B2"/>
    <a:srgbClr val="DDDDDD"/>
    <a:srgbClr val="5F5F5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 snapToGrid="0">
      <p:cViewPr>
        <p:scale>
          <a:sx n="60" d="100"/>
          <a:sy n="60" d="100"/>
        </p:scale>
        <p:origin x="-165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68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nl-NL" alt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nl-NL" alt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7663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nl-NL" alt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668C89A-F762-4C29-A375-A6FBB8C2009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56068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nl-NL" altLang="nl-NL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nl-NL" altLang="nl-NL"/>
          </a:p>
        </p:txBody>
      </p:sp>
      <p:sp>
        <p:nvSpPr>
          <p:cNvPr id="177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7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18038"/>
            <a:ext cx="5029200" cy="437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7663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nl-NL" altLang="nl-NL"/>
          </a:p>
        </p:txBody>
      </p:sp>
      <p:sp>
        <p:nvSpPr>
          <p:cNvPr id="177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41C80F6-EBC8-454F-918C-BF7FB8CB61D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51549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14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329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646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3692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8276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5669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421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2949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6324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95384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449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6737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41993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7172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38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484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132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075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022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260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514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9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r>
              <a:rPr lang="nl-NL" altLang="nl-NL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Klik om de opmaakprofielen van de modeltekst te bewerken</a:t>
            </a:r>
          </a:p>
          <a:p>
            <a:pPr lvl="1"/>
            <a:r>
              <a:rPr lang="nl-NL" altLang="en-US" smtClean="0"/>
              <a:t>Tweede niveau</a:t>
            </a:r>
          </a:p>
          <a:p>
            <a:pPr lvl="2"/>
            <a:r>
              <a:rPr lang="nl-NL" altLang="en-US" smtClean="0"/>
              <a:t>Derde niveau</a:t>
            </a:r>
          </a:p>
          <a:p>
            <a:pPr lvl="3"/>
            <a:r>
              <a:rPr lang="nl-NL" altLang="en-US" smtClean="0"/>
              <a:t>Vierde niveau</a:t>
            </a:r>
          </a:p>
          <a:p>
            <a:pPr lvl="4"/>
            <a:r>
              <a:rPr lang="nl-NL" altLang="en-US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r>
              <a:rPr lang="nl-NL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966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Oranda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4288221" y="948011"/>
            <a:ext cx="4855779" cy="1470025"/>
          </a:xfrm>
        </p:spPr>
        <p:txBody>
          <a:bodyPr/>
          <a:lstStyle/>
          <a:p>
            <a:pPr algn="l"/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Basic images from:</a:t>
            </a:r>
            <a:b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‘How to get commitment’</a:t>
            </a:r>
            <a:endParaRPr lang="en-GB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4410688" y="3318635"/>
            <a:ext cx="4595754" cy="1752600"/>
          </a:xfrm>
        </p:spPr>
        <p:txBody>
          <a:bodyPr/>
          <a:lstStyle/>
          <a:p>
            <a:pPr algn="l"/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your own use in presentations and documents</a:t>
            </a:r>
          </a:p>
          <a:p>
            <a:pPr algn="l"/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Annemarie Mars</a:t>
            </a:r>
          </a:p>
          <a:p>
            <a:pPr algn="l"/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a change</a:t>
            </a:r>
            <a:endParaRPr lang="en-GB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GB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Please use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ith the proper credits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1341" y="6164317"/>
            <a:ext cx="2205101" cy="595149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2526" y="746891"/>
            <a:ext cx="5715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12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536028" y="3126702"/>
            <a:ext cx="2397245" cy="73944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156827" y="3147014"/>
            <a:ext cx="142487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altLang="nl-NL" sz="1800" b="0" dirty="0" smtClean="0">
                <a:solidFill>
                  <a:prstClr val="white"/>
                </a:solidFill>
                <a:latin typeface="Calibri" panose="020F0502020204030204" pitchFamily="34" charset="0"/>
              </a:rPr>
              <a:t>Commitment</a:t>
            </a:r>
            <a:endParaRPr lang="en-GB" altLang="nl-NL" sz="1800" b="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3452738" y="3126702"/>
            <a:ext cx="2390184" cy="73944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214039" y="3162454"/>
            <a:ext cx="102412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altLang="nl-NL" sz="1800" b="0" dirty="0" smtClean="0">
                <a:solidFill>
                  <a:prstClr val="white"/>
                </a:solidFill>
                <a:latin typeface="Calibri" panose="020F0502020204030204" pitchFamily="34" charset="0"/>
              </a:rPr>
              <a:t>Situation</a:t>
            </a:r>
            <a:endParaRPr lang="en-GB" altLang="nl-NL" sz="1800" b="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6390980" y="3126702"/>
            <a:ext cx="2390413" cy="73944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7161287" y="3162454"/>
            <a:ext cx="113460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altLang="nl-NL" sz="1800" b="0" dirty="0" smtClean="0">
                <a:solidFill>
                  <a:prstClr val="white"/>
                </a:solidFill>
                <a:latin typeface="Calibri" panose="020F0502020204030204" pitchFamily="34" charset="0"/>
              </a:rPr>
              <a:t>Behaviour</a:t>
            </a:r>
            <a:endParaRPr lang="en-GB" altLang="nl-NL" sz="1800" b="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2939006" y="2813881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altLang="nl-NL" sz="4400" b="0" dirty="0" smtClean="0">
                <a:latin typeface="Calibri" panose="020F0502020204030204" pitchFamily="34" charset="0"/>
              </a:rPr>
              <a:t>+</a:t>
            </a:r>
            <a:endParaRPr lang="en-GB" altLang="nl-NL" sz="4400" b="0" dirty="0">
              <a:latin typeface="Calibri" panose="020F0502020204030204" pitchFamily="34" charset="0"/>
            </a:endParaRP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5842298" y="2857400"/>
            <a:ext cx="4395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altLang="nl-NL" sz="4000" dirty="0" smtClean="0">
                <a:latin typeface="Calibri" panose="020F0502020204030204" pitchFamily="34" charset="0"/>
              </a:rPr>
              <a:t>=</a:t>
            </a:r>
            <a:endParaRPr lang="en-GB" altLang="nl-NL" sz="4000" dirty="0">
              <a:latin typeface="Calibri" panose="020F0502020204030204" pitchFamily="34" charset="0"/>
            </a:endParaRPr>
          </a:p>
        </p:txBody>
      </p:sp>
      <p:grpSp>
        <p:nvGrpSpPr>
          <p:cNvPr id="33" name="Group 14"/>
          <p:cNvGrpSpPr>
            <a:grpSpLocks/>
          </p:cNvGrpSpPr>
          <p:nvPr/>
        </p:nvGrpSpPr>
        <p:grpSpPr bwMode="auto">
          <a:xfrm>
            <a:off x="3834576" y="2496290"/>
            <a:ext cx="1475228" cy="470552"/>
            <a:chOff x="1584" y="2208"/>
            <a:chExt cx="1152" cy="336"/>
          </a:xfrm>
          <a:solidFill>
            <a:schemeClr val="tx1"/>
          </a:solidFill>
        </p:grpSpPr>
        <p:sp>
          <p:nvSpPr>
            <p:cNvPr id="34" name="Rectangle 15"/>
            <p:cNvSpPr>
              <a:spLocks noChangeArrowheads="1"/>
            </p:cNvSpPr>
            <p:nvPr/>
          </p:nvSpPr>
          <p:spPr bwMode="auto">
            <a:xfrm>
              <a:off x="1584" y="2328"/>
              <a:ext cx="1152" cy="9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GB" sz="1800" b="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35" name="Group 16"/>
            <p:cNvGrpSpPr>
              <a:grpSpLocks/>
            </p:cNvGrpSpPr>
            <p:nvPr/>
          </p:nvGrpSpPr>
          <p:grpSpPr bwMode="auto">
            <a:xfrm>
              <a:off x="1584" y="2208"/>
              <a:ext cx="144" cy="336"/>
              <a:chOff x="1584" y="2208"/>
              <a:chExt cx="144" cy="336"/>
            </a:xfrm>
            <a:grpFill/>
          </p:grpSpPr>
          <p:sp>
            <p:nvSpPr>
              <p:cNvPr id="39" name="Rectangle 17"/>
              <p:cNvSpPr>
                <a:spLocks noChangeArrowheads="1"/>
              </p:cNvSpPr>
              <p:nvPr/>
            </p:nvSpPr>
            <p:spPr bwMode="auto">
              <a:xfrm>
                <a:off x="1584" y="2256"/>
                <a:ext cx="48" cy="24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sz="1800" b="0" dirty="0">
                  <a:solidFill>
                    <a:prstClr val="black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0" name="Rectangle 18"/>
              <p:cNvSpPr>
                <a:spLocks noChangeArrowheads="1"/>
              </p:cNvSpPr>
              <p:nvPr/>
            </p:nvSpPr>
            <p:spPr bwMode="auto">
              <a:xfrm>
                <a:off x="1632" y="2208"/>
                <a:ext cx="96" cy="336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sz="1800" b="0" dirty="0">
                  <a:solidFill>
                    <a:prstClr val="black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36" name="Group 19"/>
            <p:cNvGrpSpPr>
              <a:grpSpLocks/>
            </p:cNvGrpSpPr>
            <p:nvPr/>
          </p:nvGrpSpPr>
          <p:grpSpPr bwMode="auto">
            <a:xfrm>
              <a:off x="2592" y="2208"/>
              <a:ext cx="144" cy="336"/>
              <a:chOff x="2592" y="2208"/>
              <a:chExt cx="144" cy="336"/>
            </a:xfrm>
            <a:grpFill/>
          </p:grpSpPr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2688" y="2256"/>
                <a:ext cx="48" cy="24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sz="1800" b="0" dirty="0">
                  <a:solidFill>
                    <a:prstClr val="black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38" name="Rectangle 21"/>
              <p:cNvSpPr>
                <a:spLocks noChangeArrowheads="1"/>
              </p:cNvSpPr>
              <p:nvPr/>
            </p:nvSpPr>
            <p:spPr bwMode="auto">
              <a:xfrm>
                <a:off x="2592" y="2208"/>
                <a:ext cx="96" cy="336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sz="1800" b="0" dirty="0">
                  <a:solidFill>
                    <a:prstClr val="black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grpSp>
        <p:nvGrpSpPr>
          <p:cNvPr id="41" name="Group 22"/>
          <p:cNvGrpSpPr>
            <a:grpSpLocks/>
          </p:cNvGrpSpPr>
          <p:nvPr/>
        </p:nvGrpSpPr>
        <p:grpSpPr bwMode="auto">
          <a:xfrm>
            <a:off x="1397146" y="1353521"/>
            <a:ext cx="729960" cy="1613321"/>
            <a:chOff x="1216" y="3260"/>
            <a:chExt cx="272" cy="436"/>
          </a:xfrm>
          <a:solidFill>
            <a:schemeClr val="tx1"/>
          </a:solidFill>
        </p:grpSpPr>
        <p:sp>
          <p:nvSpPr>
            <p:cNvPr id="42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GB" sz="2000" b="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3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GB" sz="1600" b="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44" name="Rechthoek 43"/>
          <p:cNvSpPr/>
          <p:nvPr/>
        </p:nvSpPr>
        <p:spPr>
          <a:xfrm>
            <a:off x="536028" y="3531494"/>
            <a:ext cx="2397245" cy="247035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I understand it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nl-NL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I can</a:t>
            </a:r>
            <a:r>
              <a:rPr kumimoji="0" lang="en-GB" altLang="nl-NL" sz="1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 do it</a:t>
            </a:r>
            <a:endParaRPr kumimoji="0" lang="en-GB" altLang="nl-NL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nl-NL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I </a:t>
            </a:r>
            <a:r>
              <a:rPr lang="en-GB" altLang="nl-NL" sz="1800" b="0" kern="0" dirty="0" smtClean="0">
                <a:latin typeface="Calibri" panose="020F0502020204030204" pitchFamily="34" charset="0"/>
              </a:rPr>
              <a:t>feel responsible for my role in it</a:t>
            </a:r>
            <a:endParaRPr kumimoji="0" lang="en-GB" altLang="nl-NL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45" name="Rechthoek 44"/>
          <p:cNvSpPr/>
          <p:nvPr/>
        </p:nvSpPr>
        <p:spPr>
          <a:xfrm>
            <a:off x="3453891" y="3552071"/>
            <a:ext cx="2389032" cy="247035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I estimate</a:t>
            </a:r>
            <a:r>
              <a:rPr kumimoji="0" lang="en-GB" altLang="nl-NL" sz="1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the situation</a:t>
            </a:r>
            <a:endParaRPr kumimoji="0" lang="en-GB" altLang="nl-NL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46" name="Rechthoek 45"/>
          <p:cNvSpPr/>
          <p:nvPr/>
        </p:nvSpPr>
        <p:spPr>
          <a:xfrm>
            <a:off x="6390980" y="3531496"/>
            <a:ext cx="2390413" cy="247035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I am doing it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nl-NL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I </a:t>
            </a:r>
            <a:r>
              <a:rPr lang="en-GB" altLang="nl-NL" sz="1800" b="0" kern="0" dirty="0" smtClean="0">
                <a:latin typeface="Calibri" panose="020F0502020204030204" pitchFamily="34" charset="0"/>
              </a:rPr>
              <a:t>show </a:t>
            </a:r>
            <a:r>
              <a:rPr lang="en-GB" altLang="nl-NL" sz="1800" b="0" kern="0" dirty="0" err="1" smtClean="0">
                <a:latin typeface="Calibri" panose="020F0502020204030204" pitchFamily="34" charset="0"/>
              </a:rPr>
              <a:t>accountibility</a:t>
            </a:r>
            <a:r>
              <a:rPr lang="en-GB" altLang="nl-NL" sz="1800" b="0" kern="0" dirty="0" smtClean="0">
                <a:latin typeface="Calibri" panose="020F0502020204030204" pitchFamily="34" charset="0"/>
              </a:rPr>
              <a:t> for my behaviour</a:t>
            </a:r>
            <a:endParaRPr kumimoji="0" lang="en-GB" altLang="nl-NL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6372200" y="589208"/>
            <a:ext cx="2315057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nl-NL" sz="16600" b="1" dirty="0" smtClean="0">
                <a:latin typeface="Calibri" panose="020F0502020204030204" pitchFamily="34" charset="0"/>
                <a:sym typeface="Webdings" pitchFamily="18" charset="2"/>
              </a:rPr>
              <a:t></a:t>
            </a:r>
            <a:endParaRPr lang="en-GB" altLang="nl-NL" sz="16600" b="1" dirty="0">
              <a:latin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990" y="0"/>
            <a:ext cx="7772400" cy="1143000"/>
          </a:xfrm>
        </p:spPr>
        <p:txBody>
          <a:bodyPr/>
          <a:lstStyle/>
          <a:p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Commitment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-51041" y="6587036"/>
            <a:ext cx="2257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© Annemarie </a:t>
            </a:r>
            <a:r>
              <a:rPr lang="nl-NL" sz="1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Mars, For a change</a:t>
            </a:r>
            <a:endParaRPr lang="en-GB" sz="1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09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87D3D4B2-8C05-444A-AE32-F681282D63C4" descr="2BF8D961-E065-4BDB-A496-27AFE16FFADA"/>
          <p:cNvPicPr>
            <a:picLocks noChangeAspect="1" noChangeArrowheads="1"/>
          </p:cNvPicPr>
          <p:nvPr/>
        </p:nvPicPr>
        <p:blipFill rotWithShape="1"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0"/>
          <a:stretch/>
        </p:blipFill>
        <p:spPr bwMode="auto">
          <a:xfrm>
            <a:off x="1460049" y="1396567"/>
            <a:ext cx="7095337" cy="498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kstvak 31"/>
          <p:cNvSpPr txBox="1"/>
          <p:nvPr/>
        </p:nvSpPr>
        <p:spPr>
          <a:xfrm>
            <a:off x="996928" y="2486630"/>
            <a:ext cx="934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b="0" dirty="0" smtClean="0">
                <a:latin typeface="Calibri" panose="020F0502020204030204" pitchFamily="34" charset="0"/>
              </a:rPr>
              <a:t>Aimed at</a:t>
            </a:r>
            <a:endParaRPr lang="nl-NL" sz="1600" b="0" dirty="0" smtClean="0">
              <a:latin typeface="Calibri" panose="020F0502020204030204" pitchFamily="34" charset="0"/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1029975" y="4254231"/>
            <a:ext cx="934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b="0" dirty="0" smtClean="0">
                <a:latin typeface="Calibri" panose="020F0502020204030204" pitchFamily="34" charset="0"/>
              </a:rPr>
              <a:t>Aimed at</a:t>
            </a:r>
            <a:endParaRPr lang="nl-NL" sz="1600" b="0" dirty="0" smtClean="0">
              <a:latin typeface="Calibri" panose="020F0502020204030204" pitchFamily="34" charset="0"/>
            </a:endParaRP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1137685" y="2602498"/>
            <a:ext cx="64472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400"/>
            <a:r>
              <a:rPr lang="nl-NL" altLang="nl-NL" sz="6600" b="0" i="1" dirty="0">
                <a:solidFill>
                  <a:srgbClr val="B2B2B2"/>
                </a:solidFill>
              </a:rPr>
              <a:t>B</a:t>
            </a:r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1107228" y="4362605"/>
            <a:ext cx="67518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400"/>
            <a:r>
              <a:rPr lang="nl-NL" altLang="nl-NL" sz="6600" b="0" i="1" dirty="0">
                <a:solidFill>
                  <a:srgbClr val="B2B2B2"/>
                </a:solidFill>
              </a:rPr>
              <a:t>A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2385489" y="5132047"/>
            <a:ext cx="89373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600" b="0" dirty="0" smtClean="0">
                <a:latin typeface="Calibri" panose="020F0502020204030204" pitchFamily="34" charset="0"/>
              </a:rPr>
              <a:t>Denial</a:t>
            </a:r>
            <a:endParaRPr lang="nl-NL" sz="1600" b="0" dirty="0">
              <a:latin typeface="Calibri" panose="020F0502020204030204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3939959" y="5748792"/>
            <a:ext cx="106112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nl-NL" sz="1600" b="0" dirty="0" smtClean="0">
                <a:latin typeface="Calibri" panose="020F0502020204030204" pitchFamily="34" charset="0"/>
              </a:rPr>
              <a:t>Resistance</a:t>
            </a:r>
            <a:endParaRPr lang="nl-NL" sz="1600" b="0" dirty="0">
              <a:latin typeface="Calibri" panose="020F0502020204030204" pitchFamily="34" charset="0"/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5356046" y="3973270"/>
            <a:ext cx="137672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600" b="0" dirty="0" smtClean="0">
                <a:latin typeface="Calibri" panose="020F0502020204030204" pitchFamily="34" charset="0"/>
              </a:rPr>
              <a:t>Self Reflection</a:t>
            </a:r>
            <a:endParaRPr lang="nl-NL" sz="1600" b="0" dirty="0">
              <a:latin typeface="Calibri" panose="020F0502020204030204" pitchFamily="34" charset="0"/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6900358" y="3360325"/>
            <a:ext cx="128560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600" b="0" dirty="0" smtClean="0">
                <a:latin typeface="Calibri" panose="020F0502020204030204" pitchFamily="34" charset="0"/>
              </a:rPr>
              <a:t>Commitment</a:t>
            </a:r>
            <a:endParaRPr lang="nl-NL" sz="1600" b="0" dirty="0">
              <a:latin typeface="Calibri" panose="020F0502020204030204" pitchFamily="34" charset="0"/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1562247" y="1389822"/>
            <a:ext cx="118872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sz="1600" b="0" dirty="0" smtClean="0">
                <a:latin typeface="Calibri" panose="020F0502020204030204" pitchFamily="34" charset="0"/>
              </a:rPr>
              <a:t>Energy level</a:t>
            </a:r>
            <a:endParaRPr lang="nl-NL" sz="1600" b="0" dirty="0" smtClean="0">
              <a:latin typeface="Calibri" panose="020F0502020204030204" pitchFamily="34" charset="0"/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1584326" y="6065959"/>
            <a:ext cx="118872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sz="1600" b="0" dirty="0" smtClean="0">
                <a:latin typeface="Calibri" panose="020F0502020204030204" pitchFamily="34" charset="0"/>
              </a:rPr>
              <a:t>Energy level</a:t>
            </a:r>
            <a:endParaRPr lang="nl-NL" sz="1600" b="0" dirty="0" smtClean="0">
              <a:latin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986" y="0"/>
            <a:ext cx="7772400" cy="1143000"/>
          </a:xfrm>
        </p:spPr>
        <p:txBody>
          <a:bodyPr/>
          <a:lstStyle/>
          <a:p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Reactions to change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-51041" y="6587036"/>
            <a:ext cx="2257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© Annemarie </a:t>
            </a:r>
            <a:r>
              <a:rPr lang="nl-NL" sz="1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Mars, For a change</a:t>
            </a:r>
            <a:endParaRPr lang="en-GB" sz="1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6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22"/>
          <p:cNvGrpSpPr>
            <a:grpSpLocks/>
          </p:cNvGrpSpPr>
          <p:nvPr/>
        </p:nvGrpSpPr>
        <p:grpSpPr bwMode="auto">
          <a:xfrm>
            <a:off x="585174" y="1495844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55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56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1820272" y="4494052"/>
            <a:ext cx="1414463" cy="366713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 anchor="ctr"/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/>
            <a:r>
              <a:rPr lang="en-GB" altLang="en-US" sz="1600" b="0" dirty="0" smtClean="0">
                <a:solidFill>
                  <a:srgbClr val="FFFFFF"/>
                </a:solidFill>
              </a:rPr>
              <a:t>Urgency</a:t>
            </a:r>
            <a:endParaRPr lang="en-GB" altLang="en-US" sz="1600" b="0" dirty="0">
              <a:solidFill>
                <a:srgbClr val="FFFFFF"/>
              </a:solidFill>
            </a:endParaRPr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5980162" y="4494052"/>
            <a:ext cx="1414463" cy="366712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 anchor="ctr"/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/>
            <a:r>
              <a:rPr lang="en-GB" altLang="en-US" sz="1600" b="0" dirty="0" smtClean="0">
                <a:solidFill>
                  <a:srgbClr val="FFFFFF"/>
                </a:solidFill>
              </a:rPr>
              <a:t>Ambition</a:t>
            </a:r>
            <a:endParaRPr lang="en-GB" altLang="en-US" sz="1600" b="0" dirty="0">
              <a:solidFill>
                <a:srgbClr val="FFFFFF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0" y="1843274"/>
            <a:ext cx="91440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0" dirty="0">
              <a:latin typeface="Calibri" panose="020F0502020204030204" pitchFamily="34" charset="0"/>
            </a:endParaRPr>
          </a:p>
        </p:txBody>
      </p:sp>
      <p:sp>
        <p:nvSpPr>
          <p:cNvPr id="10" name="Tekstvak 33"/>
          <p:cNvSpPr txBox="1">
            <a:spLocks noChangeArrowheads="1"/>
          </p:cNvSpPr>
          <p:nvPr/>
        </p:nvSpPr>
        <p:spPr bwMode="auto">
          <a:xfrm>
            <a:off x="5026027" y="2967879"/>
            <a:ext cx="25130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914400"/>
            <a:r>
              <a:rPr lang="en-GB" altLang="nl-NL" sz="1600" b="0" i="1" dirty="0" smtClean="0"/>
              <a:t>The situation</a:t>
            </a:r>
          </a:p>
          <a:p>
            <a:pPr algn="r" defTabSz="914400"/>
            <a:r>
              <a:rPr lang="en-GB" altLang="nl-NL" sz="1600" b="0" i="1" dirty="0" smtClean="0"/>
              <a:t>t</a:t>
            </a:r>
            <a:r>
              <a:rPr lang="en-GB" altLang="nl-NL" sz="1600" b="0" i="1" dirty="0" smtClean="0"/>
              <a:t>here and then</a:t>
            </a:r>
            <a:endParaRPr lang="en-GB" altLang="nl-NL" sz="1600" b="0" i="1" dirty="0"/>
          </a:p>
        </p:txBody>
      </p:sp>
      <p:sp>
        <p:nvSpPr>
          <p:cNvPr id="11" name="Vrije vorm 34"/>
          <p:cNvSpPr>
            <a:spLocks/>
          </p:cNvSpPr>
          <p:nvPr/>
        </p:nvSpPr>
        <p:spPr bwMode="auto">
          <a:xfrm>
            <a:off x="-242888" y="2703700"/>
            <a:ext cx="9474201" cy="557213"/>
          </a:xfrm>
          <a:custGeom>
            <a:avLst/>
            <a:gdLst>
              <a:gd name="T0" fmla="*/ 0 w 9475076"/>
              <a:gd name="T1" fmla="*/ 343402 h 556620"/>
              <a:gd name="T2" fmla="*/ 2454674 w 9475076"/>
              <a:gd name="T3" fmla="*/ 4839 h 556620"/>
              <a:gd name="T4" fmla="*/ 4689053 w 9475076"/>
              <a:gd name="T5" fmla="*/ 569112 h 556620"/>
              <a:gd name="T6" fmla="*/ 6970602 w 9475076"/>
              <a:gd name="T7" fmla="*/ 53206 h 556620"/>
              <a:gd name="T8" fmla="*/ 9456763 w 9475076"/>
              <a:gd name="T9" fmla="*/ 456253 h 556620"/>
              <a:gd name="T10" fmla="*/ 9456763 w 9475076"/>
              <a:gd name="T11" fmla="*/ 456253 h 556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475076"/>
              <a:gd name="T19" fmla="*/ 0 h 556620"/>
              <a:gd name="T20" fmla="*/ 9475076 w 9475076"/>
              <a:gd name="T21" fmla="*/ 556620 h 5566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475076" h="556620">
                <a:moveTo>
                  <a:pt x="0" y="335810"/>
                </a:moveTo>
                <a:cubicBezTo>
                  <a:pt x="838200" y="151879"/>
                  <a:pt x="1676400" y="-32052"/>
                  <a:pt x="2459421" y="4734"/>
                </a:cubicBezTo>
                <a:cubicBezTo>
                  <a:pt x="3242442" y="41520"/>
                  <a:pt x="3944007" y="548644"/>
                  <a:pt x="4698124" y="556527"/>
                </a:cubicBezTo>
                <a:cubicBezTo>
                  <a:pt x="5452241" y="564410"/>
                  <a:pt x="6187966" y="70423"/>
                  <a:pt x="6984124" y="52030"/>
                </a:cubicBezTo>
                <a:cubicBezTo>
                  <a:pt x="7780282" y="33637"/>
                  <a:pt x="9475076" y="446168"/>
                  <a:pt x="9475076" y="44616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12" name="Vrije vorm 6"/>
          <p:cNvSpPr>
            <a:spLocks/>
          </p:cNvSpPr>
          <p:nvPr/>
        </p:nvSpPr>
        <p:spPr bwMode="auto">
          <a:xfrm>
            <a:off x="-268288" y="2167125"/>
            <a:ext cx="9475788" cy="557213"/>
          </a:xfrm>
          <a:custGeom>
            <a:avLst/>
            <a:gdLst>
              <a:gd name="T0" fmla="*/ 0 w 9475076"/>
              <a:gd name="T1" fmla="*/ 343402 h 556620"/>
              <a:gd name="T2" fmla="*/ 2463326 w 9475076"/>
              <a:gd name="T3" fmla="*/ 4839 h 556620"/>
              <a:gd name="T4" fmla="*/ 4705528 w 9475076"/>
              <a:gd name="T5" fmla="*/ 569112 h 556620"/>
              <a:gd name="T6" fmla="*/ 6995140 w 9475076"/>
              <a:gd name="T7" fmla="*/ 53206 h 556620"/>
              <a:gd name="T8" fmla="*/ 9490029 w 9475076"/>
              <a:gd name="T9" fmla="*/ 456253 h 556620"/>
              <a:gd name="T10" fmla="*/ 9490029 w 9475076"/>
              <a:gd name="T11" fmla="*/ 456253 h 556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475076"/>
              <a:gd name="T19" fmla="*/ 0 h 556620"/>
              <a:gd name="T20" fmla="*/ 9475076 w 9475076"/>
              <a:gd name="T21" fmla="*/ 556620 h 5566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475076" h="556620">
                <a:moveTo>
                  <a:pt x="0" y="335810"/>
                </a:moveTo>
                <a:cubicBezTo>
                  <a:pt x="838200" y="151879"/>
                  <a:pt x="1676400" y="-32052"/>
                  <a:pt x="2459421" y="4734"/>
                </a:cubicBezTo>
                <a:cubicBezTo>
                  <a:pt x="3242442" y="41520"/>
                  <a:pt x="3944007" y="548644"/>
                  <a:pt x="4698124" y="556527"/>
                </a:cubicBezTo>
                <a:cubicBezTo>
                  <a:pt x="5452241" y="564410"/>
                  <a:pt x="6187966" y="70423"/>
                  <a:pt x="6984124" y="52030"/>
                </a:cubicBezTo>
                <a:cubicBezTo>
                  <a:pt x="7780282" y="33637"/>
                  <a:pt x="9475076" y="446168"/>
                  <a:pt x="9475076" y="44616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13" name="Tekstvak 7"/>
          <p:cNvSpPr txBox="1">
            <a:spLocks noChangeArrowheads="1"/>
          </p:cNvSpPr>
          <p:nvPr/>
        </p:nvSpPr>
        <p:spPr bwMode="auto">
          <a:xfrm>
            <a:off x="1749476" y="2916444"/>
            <a:ext cx="13249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400"/>
            <a:r>
              <a:rPr lang="en-GB" altLang="nl-NL" sz="1600" b="0" i="1" dirty="0" smtClean="0"/>
              <a:t>The situation</a:t>
            </a:r>
          </a:p>
          <a:p>
            <a:pPr defTabSz="914400"/>
            <a:r>
              <a:rPr lang="en-GB" altLang="nl-NL" sz="1600" b="0" i="1" dirty="0" smtClean="0"/>
              <a:t>here and now</a:t>
            </a:r>
            <a:endParaRPr lang="en-GB" altLang="nl-NL" sz="1600" b="0" i="1" dirty="0"/>
          </a:p>
        </p:txBody>
      </p:sp>
      <p:grpSp>
        <p:nvGrpSpPr>
          <p:cNvPr id="16" name="Group 22"/>
          <p:cNvGrpSpPr>
            <a:grpSpLocks/>
          </p:cNvGrpSpPr>
          <p:nvPr/>
        </p:nvGrpSpPr>
        <p:grpSpPr bwMode="auto">
          <a:xfrm>
            <a:off x="-193856" y="1503104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17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18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9" name="Group 22"/>
          <p:cNvGrpSpPr>
            <a:grpSpLocks/>
          </p:cNvGrpSpPr>
          <p:nvPr/>
        </p:nvGrpSpPr>
        <p:grpSpPr bwMode="auto">
          <a:xfrm>
            <a:off x="-16432" y="1571344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815072" y="1541262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5" name="Group 22"/>
          <p:cNvGrpSpPr>
            <a:grpSpLocks/>
          </p:cNvGrpSpPr>
          <p:nvPr/>
        </p:nvGrpSpPr>
        <p:grpSpPr bwMode="auto">
          <a:xfrm>
            <a:off x="212288" y="1593582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8" name="Group 22"/>
          <p:cNvGrpSpPr>
            <a:grpSpLocks/>
          </p:cNvGrpSpPr>
          <p:nvPr/>
        </p:nvGrpSpPr>
        <p:grpSpPr bwMode="auto">
          <a:xfrm>
            <a:off x="417008" y="1579934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30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-168832" y="1732848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33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34" name="Group 22"/>
          <p:cNvGrpSpPr>
            <a:grpSpLocks/>
          </p:cNvGrpSpPr>
          <p:nvPr/>
        </p:nvGrpSpPr>
        <p:grpSpPr bwMode="auto">
          <a:xfrm>
            <a:off x="685424" y="1684574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35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36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37" name="Group 22"/>
          <p:cNvGrpSpPr>
            <a:grpSpLocks/>
          </p:cNvGrpSpPr>
          <p:nvPr/>
        </p:nvGrpSpPr>
        <p:grpSpPr bwMode="auto">
          <a:xfrm>
            <a:off x="285088" y="1761918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38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39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40" name="Group 22"/>
          <p:cNvGrpSpPr>
            <a:grpSpLocks/>
          </p:cNvGrpSpPr>
          <p:nvPr/>
        </p:nvGrpSpPr>
        <p:grpSpPr bwMode="auto">
          <a:xfrm>
            <a:off x="942248" y="1789214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41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42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43" name="Group 22"/>
          <p:cNvGrpSpPr>
            <a:grpSpLocks/>
          </p:cNvGrpSpPr>
          <p:nvPr/>
        </p:nvGrpSpPr>
        <p:grpSpPr bwMode="auto">
          <a:xfrm>
            <a:off x="521494" y="1914318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44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45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27488" y="1953754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47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48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sp>
        <p:nvSpPr>
          <p:cNvPr id="49" name="Text Box 26"/>
          <p:cNvSpPr txBox="1">
            <a:spLocks noChangeArrowheads="1"/>
          </p:cNvSpPr>
          <p:nvPr/>
        </p:nvSpPr>
        <p:spPr bwMode="auto">
          <a:xfrm>
            <a:off x="3883850" y="3834758"/>
            <a:ext cx="1519237" cy="3667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600" b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Planning</a:t>
            </a:r>
            <a:endParaRPr lang="en-GB" altLang="nl-NL" sz="16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3866496" y="5157582"/>
            <a:ext cx="1519238" cy="36671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600" b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Leadership</a:t>
            </a:r>
            <a:endParaRPr lang="en-GB" altLang="nl-NL" sz="16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Text Box 28"/>
          <p:cNvSpPr txBox="1">
            <a:spLocks noChangeArrowheads="1"/>
          </p:cNvSpPr>
          <p:nvPr/>
        </p:nvSpPr>
        <p:spPr bwMode="auto">
          <a:xfrm>
            <a:off x="3887245" y="4494052"/>
            <a:ext cx="1519238" cy="3667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600" b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Interaction</a:t>
            </a:r>
            <a:endParaRPr lang="en-GB" altLang="nl-NL" sz="16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539340" y="2202169"/>
            <a:ext cx="1661032" cy="31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400"/>
            <a:r>
              <a:rPr lang="en-GB" altLang="nl-NL" sz="19900" b="0" i="1" dirty="0" smtClean="0">
                <a:solidFill>
                  <a:srgbClr val="B2B2B2"/>
                </a:solidFill>
              </a:rPr>
              <a:t>A</a:t>
            </a:r>
            <a:endParaRPr lang="en-GB" altLang="nl-NL" sz="19900" b="0" i="1" dirty="0">
              <a:solidFill>
                <a:srgbClr val="B2B2B2"/>
              </a:solidFill>
            </a:endParaRP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7039957" y="2269995"/>
            <a:ext cx="1572866" cy="31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400"/>
            <a:r>
              <a:rPr lang="en-GB" altLang="nl-NL" sz="19900" b="0" i="1" dirty="0" smtClean="0">
                <a:solidFill>
                  <a:srgbClr val="B2B2B2"/>
                </a:solidFill>
              </a:rPr>
              <a:t>B</a:t>
            </a:r>
            <a:endParaRPr lang="en-GB" altLang="nl-NL" sz="19900" b="0" i="1" dirty="0">
              <a:solidFill>
                <a:srgbClr val="B2B2B2"/>
              </a:solidFill>
            </a:endParaRPr>
          </a:p>
        </p:txBody>
      </p:sp>
      <p:cxnSp>
        <p:nvCxnSpPr>
          <p:cNvPr id="68" name="Rechte verbindingslijn 67"/>
          <p:cNvCxnSpPr/>
          <p:nvPr/>
        </p:nvCxnSpPr>
        <p:spPr>
          <a:xfrm flipV="1">
            <a:off x="8012115" y="1992854"/>
            <a:ext cx="0" cy="646112"/>
          </a:xfrm>
          <a:prstGeom prst="lin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Gelijkbenige driehoek 73"/>
          <p:cNvSpPr>
            <a:spLocks noChangeArrowheads="1"/>
          </p:cNvSpPr>
          <p:nvPr/>
        </p:nvSpPr>
        <p:spPr bwMode="auto">
          <a:xfrm rot="5400000" flipH="1">
            <a:off x="8030526" y="1976978"/>
            <a:ext cx="290512" cy="322263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Tekstvak 56"/>
          <p:cNvSpPr txBox="1"/>
          <p:nvPr/>
        </p:nvSpPr>
        <p:spPr>
          <a:xfrm>
            <a:off x="-36387" y="6530761"/>
            <a:ext cx="2257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© Annemarie </a:t>
            </a:r>
            <a:r>
              <a:rPr lang="nl-NL" sz="1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Mars, For a change</a:t>
            </a:r>
            <a:endParaRPr lang="en-GB" sz="1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itel 1"/>
          <p:cNvSpPr>
            <a:spLocks noGrp="1"/>
          </p:cNvSpPr>
          <p:nvPr>
            <p:ph type="title"/>
          </p:nvPr>
        </p:nvSpPr>
        <p:spPr>
          <a:xfrm>
            <a:off x="782986" y="0"/>
            <a:ext cx="7772400" cy="1143000"/>
          </a:xfrm>
        </p:spPr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Five Forces to make change succeed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957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Vijfhoek 110"/>
          <p:cNvSpPr/>
          <p:nvPr/>
        </p:nvSpPr>
        <p:spPr bwMode="auto">
          <a:xfrm>
            <a:off x="1814512" y="4622553"/>
            <a:ext cx="6210300" cy="1184106"/>
          </a:xfrm>
          <a:prstGeom prst="homePlate">
            <a:avLst>
              <a:gd name="adj" fmla="val 29091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defTabSz="914400">
              <a:defRPr/>
            </a:pPr>
            <a:endParaRPr lang="en-GB" sz="1600" dirty="0">
              <a:solidFill>
                <a:srgbClr val="58002D"/>
              </a:solidFill>
              <a:latin typeface="HelveticaNeueLT Std" pitchFamily="34" charset="0"/>
            </a:endParaRPr>
          </a:p>
        </p:txBody>
      </p:sp>
      <p:sp>
        <p:nvSpPr>
          <p:cNvPr id="112" name="Text Box 28"/>
          <p:cNvSpPr txBox="1">
            <a:spLocks noChangeArrowheads="1"/>
          </p:cNvSpPr>
          <p:nvPr/>
        </p:nvSpPr>
        <p:spPr bwMode="auto">
          <a:xfrm>
            <a:off x="3323299" y="4622553"/>
            <a:ext cx="27416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/>
            <a:r>
              <a:rPr lang="en-GB" altLang="nl-NL" sz="1600" dirty="0" smtClean="0">
                <a:latin typeface="HelveticaNeueLT Std" pitchFamily="34" charset="0"/>
              </a:rPr>
              <a:t>Innovative powers</a:t>
            </a:r>
            <a:endParaRPr lang="en-GB" altLang="nl-NL" sz="1600" dirty="0">
              <a:latin typeface="HelveticaNeueLT Std" pitchFamily="34" charset="0"/>
            </a:endParaRPr>
          </a:p>
        </p:txBody>
      </p:sp>
      <p:grpSp>
        <p:nvGrpSpPr>
          <p:cNvPr id="113" name="Group 30"/>
          <p:cNvGrpSpPr>
            <a:grpSpLocks/>
          </p:cNvGrpSpPr>
          <p:nvPr/>
        </p:nvGrpSpPr>
        <p:grpSpPr bwMode="auto">
          <a:xfrm>
            <a:off x="5024774" y="4862578"/>
            <a:ext cx="2794002" cy="952502"/>
            <a:chOff x="3114" y="2396"/>
            <a:chExt cx="1760" cy="600"/>
          </a:xfrm>
        </p:grpSpPr>
        <p:sp>
          <p:nvSpPr>
            <p:cNvPr id="114" name="Text Box 25"/>
            <p:cNvSpPr txBox="1">
              <a:spLocks noChangeArrowheads="1"/>
            </p:cNvSpPr>
            <p:nvPr/>
          </p:nvSpPr>
          <p:spPr bwMode="auto">
            <a:xfrm>
              <a:off x="3114" y="2628"/>
              <a:ext cx="176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r" defTabSz="914400"/>
              <a:r>
                <a:rPr lang="en-GB" altLang="nl-NL" sz="1600" b="0" dirty="0" smtClean="0">
                  <a:latin typeface="HelveticaNeueLT Std" pitchFamily="34" charset="0"/>
                </a:rPr>
                <a:t>What </a:t>
              </a:r>
              <a:r>
                <a:rPr lang="en-GB" altLang="nl-NL" sz="1600" b="0" dirty="0" smtClean="0">
                  <a:latin typeface="HelveticaNeueLT Std" pitchFamily="34" charset="0"/>
                </a:rPr>
                <a:t>you want </a:t>
              </a:r>
            </a:p>
            <a:p>
              <a:pPr algn="r" defTabSz="914400"/>
              <a:r>
                <a:rPr lang="en-GB" altLang="nl-NL" sz="1600" b="0" dirty="0">
                  <a:latin typeface="HelveticaNeueLT Std" pitchFamily="34" charset="0"/>
                </a:rPr>
                <a:t>t</a:t>
              </a:r>
              <a:r>
                <a:rPr lang="en-GB" altLang="nl-NL" sz="1600" b="0" dirty="0" smtClean="0">
                  <a:latin typeface="HelveticaNeueLT Std" pitchFamily="34" charset="0"/>
                </a:rPr>
                <a:t>o achieve</a:t>
              </a:r>
              <a:endParaRPr lang="en-GB" altLang="nl-NL" sz="1600" b="0" dirty="0">
                <a:latin typeface="HelveticaNeueLT Std" pitchFamily="34" charset="0"/>
              </a:endParaRPr>
            </a:p>
          </p:txBody>
        </p:sp>
        <p:sp>
          <p:nvSpPr>
            <p:cNvPr id="115" name="Tekstvak 37"/>
            <p:cNvSpPr txBox="1">
              <a:spLocks noChangeArrowheads="1"/>
            </p:cNvSpPr>
            <p:nvPr/>
          </p:nvSpPr>
          <p:spPr bwMode="auto">
            <a:xfrm>
              <a:off x="3730" y="2396"/>
              <a:ext cx="90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r" defTabSz="914400"/>
              <a:r>
                <a:rPr lang="en-GB" altLang="nl-NL" sz="1600" b="0" i="1" dirty="0" smtClean="0">
                  <a:latin typeface="HelveticaNeueLT Std" pitchFamily="34" charset="0"/>
                </a:rPr>
                <a:t>Pulling power</a:t>
              </a:r>
              <a:endParaRPr lang="en-GB" altLang="nl-NL" sz="1600" b="0" i="1" dirty="0">
                <a:latin typeface="HelveticaNeueLT Std" pitchFamily="34" charset="0"/>
              </a:endParaRPr>
            </a:p>
          </p:txBody>
        </p:sp>
      </p:grpSp>
      <p:grpSp>
        <p:nvGrpSpPr>
          <p:cNvPr id="116" name="Group 29"/>
          <p:cNvGrpSpPr>
            <a:grpSpLocks/>
          </p:cNvGrpSpPr>
          <p:nvPr/>
        </p:nvGrpSpPr>
        <p:grpSpPr bwMode="auto">
          <a:xfrm>
            <a:off x="1806577" y="4813693"/>
            <a:ext cx="1984602" cy="908051"/>
            <a:chOff x="1061" y="2373"/>
            <a:chExt cx="1049" cy="572"/>
          </a:xfrm>
        </p:grpSpPr>
        <p:sp>
          <p:nvSpPr>
            <p:cNvPr id="117" name="Tekstvak 13"/>
            <p:cNvSpPr txBox="1">
              <a:spLocks noChangeArrowheads="1"/>
            </p:cNvSpPr>
            <p:nvPr/>
          </p:nvSpPr>
          <p:spPr bwMode="auto">
            <a:xfrm>
              <a:off x="1072" y="2373"/>
              <a:ext cx="82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defTabSz="914400"/>
              <a:r>
                <a:rPr lang="en-GB" altLang="nl-NL" sz="1600" b="0" i="1" dirty="0" smtClean="0">
                  <a:latin typeface="HelveticaNeueLT Std" pitchFamily="34" charset="0"/>
                </a:rPr>
                <a:t>Pushing power</a:t>
              </a:r>
              <a:endParaRPr lang="en-GB" altLang="nl-NL" sz="1600" b="0" i="1" dirty="0">
                <a:latin typeface="HelveticaNeueLT Std" pitchFamily="34" charset="0"/>
              </a:endParaRPr>
            </a:p>
          </p:txBody>
        </p:sp>
        <p:sp>
          <p:nvSpPr>
            <p:cNvPr id="118" name="Text Box 23"/>
            <p:cNvSpPr txBox="1">
              <a:spLocks noChangeArrowheads="1"/>
            </p:cNvSpPr>
            <p:nvPr/>
          </p:nvSpPr>
          <p:spPr bwMode="auto">
            <a:xfrm>
              <a:off x="1061" y="2577"/>
              <a:ext cx="104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defTabSz="914400"/>
              <a:r>
                <a:rPr lang="en-GB" altLang="nl-NL" sz="1600" b="0" dirty="0" smtClean="0">
                  <a:latin typeface="HelveticaNeueLT Std" pitchFamily="34" charset="0"/>
                </a:rPr>
                <a:t>What will go wrong if you don’t change</a:t>
              </a:r>
              <a:endParaRPr lang="en-GB" altLang="nl-NL" sz="1600" b="0" dirty="0">
                <a:latin typeface="HelveticaNeueLT Std" pitchFamily="34" charset="0"/>
              </a:endParaRPr>
            </a:p>
          </p:txBody>
        </p:sp>
      </p:grpSp>
      <p:sp>
        <p:nvSpPr>
          <p:cNvPr id="119" name="Text Box 26"/>
          <p:cNvSpPr txBox="1">
            <a:spLocks noChangeArrowheads="1"/>
          </p:cNvSpPr>
          <p:nvPr/>
        </p:nvSpPr>
        <p:spPr bwMode="auto">
          <a:xfrm>
            <a:off x="1627189" y="4387602"/>
            <a:ext cx="1414463" cy="3667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anchor="ctr"/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/>
            <a:r>
              <a:rPr lang="en-GB" altLang="en-US" sz="1600" b="0" dirty="0" smtClean="0">
                <a:solidFill>
                  <a:srgbClr val="FFFFFF"/>
                </a:solidFill>
                <a:latin typeface="HelveticaNeueLT Std" pitchFamily="34" charset="0"/>
              </a:rPr>
              <a:t>Urgency</a:t>
            </a:r>
            <a:endParaRPr lang="en-GB" altLang="en-US" sz="1600" b="0" dirty="0">
              <a:solidFill>
                <a:srgbClr val="FFFFFF"/>
              </a:solidFill>
              <a:latin typeface="HelveticaNeueLT Std" pitchFamily="34" charset="0"/>
            </a:endParaRPr>
          </a:p>
        </p:txBody>
      </p:sp>
      <p:sp>
        <p:nvSpPr>
          <p:cNvPr id="120" name="Text Box 27"/>
          <p:cNvSpPr txBox="1">
            <a:spLocks noChangeArrowheads="1"/>
          </p:cNvSpPr>
          <p:nvPr/>
        </p:nvSpPr>
        <p:spPr bwMode="auto">
          <a:xfrm>
            <a:off x="6149697" y="4395648"/>
            <a:ext cx="1414463" cy="3667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anchor="ctr"/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/>
            <a:r>
              <a:rPr lang="en-GB" altLang="en-US" sz="1600" b="0" dirty="0" smtClean="0">
                <a:solidFill>
                  <a:srgbClr val="FFFFFF"/>
                </a:solidFill>
                <a:latin typeface="HelveticaNeueLT Std" pitchFamily="34" charset="0"/>
              </a:rPr>
              <a:t>Ambition</a:t>
            </a:r>
            <a:endParaRPr lang="en-GB" altLang="en-US" sz="1600" b="0" dirty="0">
              <a:solidFill>
                <a:srgbClr val="FFFFFF"/>
              </a:solidFill>
              <a:latin typeface="HelveticaNeueLT Std" pitchFamily="34" charset="0"/>
            </a:endParaRPr>
          </a:p>
        </p:txBody>
      </p:sp>
      <p:grpSp>
        <p:nvGrpSpPr>
          <p:cNvPr id="54" name="Group 22"/>
          <p:cNvGrpSpPr>
            <a:grpSpLocks/>
          </p:cNvGrpSpPr>
          <p:nvPr/>
        </p:nvGrpSpPr>
        <p:grpSpPr bwMode="auto">
          <a:xfrm>
            <a:off x="585174" y="1337006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55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56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cxnSp>
        <p:nvCxnSpPr>
          <p:cNvPr id="8" name="Rechte verbindingslijn 7"/>
          <p:cNvCxnSpPr/>
          <p:nvPr/>
        </p:nvCxnSpPr>
        <p:spPr>
          <a:xfrm flipV="1">
            <a:off x="8012115" y="1834016"/>
            <a:ext cx="0" cy="646112"/>
          </a:xfrm>
          <a:prstGeom prst="lin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Gelijkbenige driehoek 8"/>
          <p:cNvSpPr>
            <a:spLocks noChangeArrowheads="1"/>
          </p:cNvSpPr>
          <p:nvPr/>
        </p:nvSpPr>
        <p:spPr bwMode="auto">
          <a:xfrm rot="5400000" flipH="1">
            <a:off x="8030526" y="1818140"/>
            <a:ext cx="290512" cy="322263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Vrije vorm 34"/>
          <p:cNvSpPr>
            <a:spLocks/>
          </p:cNvSpPr>
          <p:nvPr/>
        </p:nvSpPr>
        <p:spPr bwMode="auto">
          <a:xfrm>
            <a:off x="-242888" y="2544862"/>
            <a:ext cx="9474201" cy="557213"/>
          </a:xfrm>
          <a:custGeom>
            <a:avLst/>
            <a:gdLst>
              <a:gd name="T0" fmla="*/ 0 w 9475076"/>
              <a:gd name="T1" fmla="*/ 343402 h 556620"/>
              <a:gd name="T2" fmla="*/ 2454674 w 9475076"/>
              <a:gd name="T3" fmla="*/ 4839 h 556620"/>
              <a:gd name="T4" fmla="*/ 4689053 w 9475076"/>
              <a:gd name="T5" fmla="*/ 569112 h 556620"/>
              <a:gd name="T6" fmla="*/ 6970602 w 9475076"/>
              <a:gd name="T7" fmla="*/ 53206 h 556620"/>
              <a:gd name="T8" fmla="*/ 9456763 w 9475076"/>
              <a:gd name="T9" fmla="*/ 456253 h 556620"/>
              <a:gd name="T10" fmla="*/ 9456763 w 9475076"/>
              <a:gd name="T11" fmla="*/ 456253 h 556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475076"/>
              <a:gd name="T19" fmla="*/ 0 h 556620"/>
              <a:gd name="T20" fmla="*/ 9475076 w 9475076"/>
              <a:gd name="T21" fmla="*/ 556620 h 5566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475076" h="556620">
                <a:moveTo>
                  <a:pt x="0" y="335810"/>
                </a:moveTo>
                <a:cubicBezTo>
                  <a:pt x="838200" y="151879"/>
                  <a:pt x="1676400" y="-32052"/>
                  <a:pt x="2459421" y="4734"/>
                </a:cubicBezTo>
                <a:cubicBezTo>
                  <a:pt x="3242442" y="41520"/>
                  <a:pt x="3944007" y="548644"/>
                  <a:pt x="4698124" y="556527"/>
                </a:cubicBezTo>
                <a:cubicBezTo>
                  <a:pt x="5452241" y="564410"/>
                  <a:pt x="6187966" y="70423"/>
                  <a:pt x="6984124" y="52030"/>
                </a:cubicBezTo>
                <a:cubicBezTo>
                  <a:pt x="7780282" y="33637"/>
                  <a:pt x="9475076" y="446168"/>
                  <a:pt x="9475076" y="44616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12" name="Vrije vorm 6"/>
          <p:cNvSpPr>
            <a:spLocks/>
          </p:cNvSpPr>
          <p:nvPr/>
        </p:nvSpPr>
        <p:spPr bwMode="auto">
          <a:xfrm>
            <a:off x="-268288" y="2008287"/>
            <a:ext cx="9475788" cy="557213"/>
          </a:xfrm>
          <a:custGeom>
            <a:avLst/>
            <a:gdLst>
              <a:gd name="T0" fmla="*/ 0 w 9475076"/>
              <a:gd name="T1" fmla="*/ 343402 h 556620"/>
              <a:gd name="T2" fmla="*/ 2463326 w 9475076"/>
              <a:gd name="T3" fmla="*/ 4839 h 556620"/>
              <a:gd name="T4" fmla="*/ 4705528 w 9475076"/>
              <a:gd name="T5" fmla="*/ 569112 h 556620"/>
              <a:gd name="T6" fmla="*/ 6995140 w 9475076"/>
              <a:gd name="T7" fmla="*/ 53206 h 556620"/>
              <a:gd name="T8" fmla="*/ 9490029 w 9475076"/>
              <a:gd name="T9" fmla="*/ 456253 h 556620"/>
              <a:gd name="T10" fmla="*/ 9490029 w 9475076"/>
              <a:gd name="T11" fmla="*/ 456253 h 556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475076"/>
              <a:gd name="T19" fmla="*/ 0 h 556620"/>
              <a:gd name="T20" fmla="*/ 9475076 w 9475076"/>
              <a:gd name="T21" fmla="*/ 556620 h 5566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475076" h="556620">
                <a:moveTo>
                  <a:pt x="0" y="335810"/>
                </a:moveTo>
                <a:cubicBezTo>
                  <a:pt x="838200" y="151879"/>
                  <a:pt x="1676400" y="-32052"/>
                  <a:pt x="2459421" y="4734"/>
                </a:cubicBezTo>
                <a:cubicBezTo>
                  <a:pt x="3242442" y="41520"/>
                  <a:pt x="3944007" y="548644"/>
                  <a:pt x="4698124" y="556527"/>
                </a:cubicBezTo>
                <a:cubicBezTo>
                  <a:pt x="5452241" y="564410"/>
                  <a:pt x="6187966" y="70423"/>
                  <a:pt x="6984124" y="52030"/>
                </a:cubicBezTo>
                <a:cubicBezTo>
                  <a:pt x="7780282" y="33637"/>
                  <a:pt x="9475076" y="446168"/>
                  <a:pt x="9475076" y="44616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2000" dirty="0">
              <a:latin typeface="Calibri" panose="020F0502020204030204" pitchFamily="34" charset="0"/>
            </a:endParaRPr>
          </a:p>
        </p:txBody>
      </p:sp>
      <p:grpSp>
        <p:nvGrpSpPr>
          <p:cNvPr id="16" name="Group 22"/>
          <p:cNvGrpSpPr>
            <a:grpSpLocks/>
          </p:cNvGrpSpPr>
          <p:nvPr/>
        </p:nvGrpSpPr>
        <p:grpSpPr bwMode="auto">
          <a:xfrm>
            <a:off x="-193856" y="1344266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17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18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9" name="Group 22"/>
          <p:cNvGrpSpPr>
            <a:grpSpLocks/>
          </p:cNvGrpSpPr>
          <p:nvPr/>
        </p:nvGrpSpPr>
        <p:grpSpPr bwMode="auto">
          <a:xfrm>
            <a:off x="-16432" y="1412506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815072" y="1382424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5" name="Group 22"/>
          <p:cNvGrpSpPr>
            <a:grpSpLocks/>
          </p:cNvGrpSpPr>
          <p:nvPr/>
        </p:nvGrpSpPr>
        <p:grpSpPr bwMode="auto">
          <a:xfrm>
            <a:off x="212288" y="1434744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8" name="Group 22"/>
          <p:cNvGrpSpPr>
            <a:grpSpLocks/>
          </p:cNvGrpSpPr>
          <p:nvPr/>
        </p:nvGrpSpPr>
        <p:grpSpPr bwMode="auto">
          <a:xfrm>
            <a:off x="417008" y="1421096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30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-168832" y="1574010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33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34" name="Group 22"/>
          <p:cNvGrpSpPr>
            <a:grpSpLocks/>
          </p:cNvGrpSpPr>
          <p:nvPr/>
        </p:nvGrpSpPr>
        <p:grpSpPr bwMode="auto">
          <a:xfrm>
            <a:off x="685424" y="1525736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35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36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37" name="Group 22"/>
          <p:cNvGrpSpPr>
            <a:grpSpLocks/>
          </p:cNvGrpSpPr>
          <p:nvPr/>
        </p:nvGrpSpPr>
        <p:grpSpPr bwMode="auto">
          <a:xfrm>
            <a:off x="285088" y="1603080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38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39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40" name="Group 22"/>
          <p:cNvGrpSpPr>
            <a:grpSpLocks/>
          </p:cNvGrpSpPr>
          <p:nvPr/>
        </p:nvGrpSpPr>
        <p:grpSpPr bwMode="auto">
          <a:xfrm>
            <a:off x="942248" y="1630376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41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42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43" name="Group 22"/>
          <p:cNvGrpSpPr>
            <a:grpSpLocks/>
          </p:cNvGrpSpPr>
          <p:nvPr/>
        </p:nvGrpSpPr>
        <p:grpSpPr bwMode="auto">
          <a:xfrm>
            <a:off x="521494" y="1755480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44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45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27488" y="1794916"/>
            <a:ext cx="509899" cy="888938"/>
            <a:chOff x="1216" y="3260"/>
            <a:chExt cx="272" cy="436"/>
          </a:xfrm>
          <a:solidFill>
            <a:schemeClr val="tx1"/>
          </a:solidFill>
        </p:grpSpPr>
        <p:sp>
          <p:nvSpPr>
            <p:cNvPr id="47" name="Freeform 23"/>
            <p:cNvSpPr>
              <a:spLocks/>
            </p:cNvSpPr>
            <p:nvPr/>
          </p:nvSpPr>
          <p:spPr bwMode="auto">
            <a:xfrm>
              <a:off x="1216" y="3335"/>
              <a:ext cx="272" cy="361"/>
            </a:xfrm>
            <a:custGeom>
              <a:avLst/>
              <a:gdLst>
                <a:gd name="T0" fmla="*/ 913997 w 113"/>
                <a:gd name="T1" fmla="*/ 45108 h 207"/>
                <a:gd name="T2" fmla="*/ 940985 w 113"/>
                <a:gd name="T3" fmla="*/ 88450 h 207"/>
                <a:gd name="T4" fmla="*/ 960326 w 113"/>
                <a:gd name="T5" fmla="*/ 91659 h 207"/>
                <a:gd name="T6" fmla="*/ 1038847 w 113"/>
                <a:gd name="T7" fmla="*/ 93438 h 207"/>
                <a:gd name="T8" fmla="*/ 1127982 w 113"/>
                <a:gd name="T9" fmla="*/ 93438 h 207"/>
                <a:gd name="T10" fmla="*/ 1228520 w 113"/>
                <a:gd name="T11" fmla="*/ 93438 h 207"/>
                <a:gd name="T12" fmla="*/ 1285730 w 113"/>
                <a:gd name="T13" fmla="*/ 91659 h 207"/>
                <a:gd name="T14" fmla="*/ 1337600 w 113"/>
                <a:gd name="T15" fmla="*/ 87857 h 207"/>
                <a:gd name="T16" fmla="*/ 1397555 w 113"/>
                <a:gd name="T17" fmla="*/ 42685 h 207"/>
                <a:gd name="T18" fmla="*/ 1430460 w 113"/>
                <a:gd name="T19" fmla="*/ 45186 h 207"/>
                <a:gd name="T20" fmla="*/ 1521698 w 113"/>
                <a:gd name="T21" fmla="*/ 46278 h 207"/>
                <a:gd name="T22" fmla="*/ 1605893 w 113"/>
                <a:gd name="T23" fmla="*/ 46278 h 207"/>
                <a:gd name="T24" fmla="*/ 1698082 w 113"/>
                <a:gd name="T25" fmla="*/ 45186 h 207"/>
                <a:gd name="T26" fmla="*/ 1730979 w 113"/>
                <a:gd name="T27" fmla="*/ 43383 h 207"/>
                <a:gd name="T28" fmla="*/ 1763646 w 113"/>
                <a:gd name="T29" fmla="*/ 10821 h 207"/>
                <a:gd name="T30" fmla="*/ 1730979 w 113"/>
                <a:gd name="T31" fmla="*/ 9084 h 207"/>
                <a:gd name="T32" fmla="*/ 1685083 w 113"/>
                <a:gd name="T33" fmla="*/ 6205 h 207"/>
                <a:gd name="T34" fmla="*/ 1633117 w 113"/>
                <a:gd name="T35" fmla="*/ 3558 h 207"/>
                <a:gd name="T36" fmla="*/ 1540355 w 113"/>
                <a:gd name="T37" fmla="*/ 2560 h 207"/>
                <a:gd name="T38" fmla="*/ 1443485 w 113"/>
                <a:gd name="T39" fmla="*/ 1369 h 207"/>
                <a:gd name="T40" fmla="*/ 1337600 w 113"/>
                <a:gd name="T41" fmla="*/ 0 h 207"/>
                <a:gd name="T42" fmla="*/ 437258 w 113"/>
                <a:gd name="T43" fmla="*/ 0 h 207"/>
                <a:gd name="T44" fmla="*/ 333424 w 113"/>
                <a:gd name="T45" fmla="*/ 1369 h 207"/>
                <a:gd name="T46" fmla="*/ 254635 w 113"/>
                <a:gd name="T47" fmla="*/ 1824 h 207"/>
                <a:gd name="T48" fmla="*/ 125086 w 113"/>
                <a:gd name="T49" fmla="*/ 3558 h 207"/>
                <a:gd name="T50" fmla="*/ 65535 w 113"/>
                <a:gd name="T51" fmla="*/ 5548 h 207"/>
                <a:gd name="T52" fmla="*/ 0 w 113"/>
                <a:gd name="T53" fmla="*/ 8048 h 207"/>
                <a:gd name="T54" fmla="*/ 0 w 113"/>
                <a:gd name="T55" fmla="*/ 10821 h 207"/>
                <a:gd name="T56" fmla="*/ 0 w 113"/>
                <a:gd name="T57" fmla="*/ 42685 h 207"/>
                <a:gd name="T58" fmla="*/ 32638 w 113"/>
                <a:gd name="T59" fmla="*/ 45186 h 207"/>
                <a:gd name="T60" fmla="*/ 92189 w 113"/>
                <a:gd name="T61" fmla="*/ 46278 h 207"/>
                <a:gd name="T62" fmla="*/ 204043 w 113"/>
                <a:gd name="T63" fmla="*/ 46278 h 207"/>
                <a:gd name="T64" fmla="*/ 281862 w 113"/>
                <a:gd name="T65" fmla="*/ 45186 h 207"/>
                <a:gd name="T66" fmla="*/ 333424 w 113"/>
                <a:gd name="T67" fmla="*/ 43383 h 207"/>
                <a:gd name="T68" fmla="*/ 412518 w 113"/>
                <a:gd name="T69" fmla="*/ 17218 h 207"/>
                <a:gd name="T70" fmla="*/ 412518 w 113"/>
                <a:gd name="T71" fmla="*/ 90874 h 207"/>
                <a:gd name="T72" fmla="*/ 455191 w 113"/>
                <a:gd name="T73" fmla="*/ 92678 h 207"/>
                <a:gd name="T74" fmla="*/ 547717 w 113"/>
                <a:gd name="T75" fmla="*/ 93438 h 207"/>
                <a:gd name="T76" fmla="*/ 659234 w 113"/>
                <a:gd name="T77" fmla="*/ 93438 h 207"/>
                <a:gd name="T78" fmla="*/ 724753 w 113"/>
                <a:gd name="T79" fmla="*/ 92678 h 207"/>
                <a:gd name="T80" fmla="*/ 802578 w 113"/>
                <a:gd name="T81" fmla="*/ 89819 h 207"/>
                <a:gd name="T82" fmla="*/ 913997 w 113"/>
                <a:gd name="T83" fmla="*/ 45770 h 207"/>
                <a:gd name="T84" fmla="*/ 802578 w 113"/>
                <a:gd name="T85" fmla="*/ 88450 h 2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3"/>
                <a:gd name="T130" fmla="*/ 0 h 207"/>
                <a:gd name="T131" fmla="*/ 113 w 113"/>
                <a:gd name="T132" fmla="*/ 207 h 2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3" h="207">
                  <a:moveTo>
                    <a:pt x="51" y="101"/>
                  </a:moveTo>
                  <a:lnTo>
                    <a:pt x="58" y="101"/>
                  </a:lnTo>
                  <a:lnTo>
                    <a:pt x="58" y="99"/>
                  </a:lnTo>
                  <a:lnTo>
                    <a:pt x="58" y="101"/>
                  </a:lnTo>
                  <a:lnTo>
                    <a:pt x="60" y="101"/>
                  </a:lnTo>
                  <a:lnTo>
                    <a:pt x="60" y="195"/>
                  </a:lnTo>
                  <a:lnTo>
                    <a:pt x="60" y="198"/>
                  </a:lnTo>
                  <a:lnTo>
                    <a:pt x="60" y="200"/>
                  </a:lnTo>
                  <a:lnTo>
                    <a:pt x="61" y="202"/>
                  </a:lnTo>
                  <a:lnTo>
                    <a:pt x="63" y="204"/>
                  </a:lnTo>
                  <a:lnTo>
                    <a:pt x="65" y="204"/>
                  </a:lnTo>
                  <a:lnTo>
                    <a:pt x="66" y="206"/>
                  </a:lnTo>
                  <a:lnTo>
                    <a:pt x="68" y="206"/>
                  </a:lnTo>
                  <a:lnTo>
                    <a:pt x="70" y="206"/>
                  </a:lnTo>
                  <a:lnTo>
                    <a:pt x="72" y="206"/>
                  </a:lnTo>
                  <a:lnTo>
                    <a:pt x="73" y="206"/>
                  </a:lnTo>
                  <a:lnTo>
                    <a:pt x="76" y="206"/>
                  </a:lnTo>
                  <a:lnTo>
                    <a:pt x="78" y="206"/>
                  </a:lnTo>
                  <a:lnTo>
                    <a:pt x="80" y="204"/>
                  </a:lnTo>
                  <a:lnTo>
                    <a:pt x="82" y="202"/>
                  </a:lnTo>
                  <a:lnTo>
                    <a:pt x="83" y="200"/>
                  </a:lnTo>
                  <a:lnTo>
                    <a:pt x="85" y="198"/>
                  </a:lnTo>
                  <a:lnTo>
                    <a:pt x="85" y="194"/>
                  </a:lnTo>
                  <a:lnTo>
                    <a:pt x="85" y="38"/>
                  </a:lnTo>
                  <a:lnTo>
                    <a:pt x="89" y="35"/>
                  </a:lnTo>
                  <a:lnTo>
                    <a:pt x="89" y="94"/>
                  </a:lnTo>
                  <a:lnTo>
                    <a:pt x="89" y="96"/>
                  </a:lnTo>
                  <a:lnTo>
                    <a:pt x="90" y="98"/>
                  </a:lnTo>
                  <a:lnTo>
                    <a:pt x="91" y="100"/>
                  </a:lnTo>
                  <a:lnTo>
                    <a:pt x="93" y="100"/>
                  </a:lnTo>
                  <a:lnTo>
                    <a:pt x="95" y="102"/>
                  </a:lnTo>
                  <a:lnTo>
                    <a:pt x="97" y="102"/>
                  </a:lnTo>
                  <a:lnTo>
                    <a:pt x="100" y="102"/>
                  </a:lnTo>
                  <a:lnTo>
                    <a:pt x="101" y="102"/>
                  </a:lnTo>
                  <a:lnTo>
                    <a:pt x="102" y="102"/>
                  </a:lnTo>
                  <a:lnTo>
                    <a:pt x="104" y="102"/>
                  </a:lnTo>
                  <a:lnTo>
                    <a:pt x="106" y="102"/>
                  </a:lnTo>
                  <a:lnTo>
                    <a:pt x="108" y="100"/>
                  </a:lnTo>
                  <a:lnTo>
                    <a:pt x="110" y="98"/>
                  </a:lnTo>
                  <a:lnTo>
                    <a:pt x="110" y="96"/>
                  </a:lnTo>
                  <a:lnTo>
                    <a:pt x="112" y="94"/>
                  </a:lnTo>
                  <a:lnTo>
                    <a:pt x="112" y="24"/>
                  </a:lnTo>
                  <a:lnTo>
                    <a:pt x="110" y="22"/>
                  </a:lnTo>
                  <a:lnTo>
                    <a:pt x="110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7" y="14"/>
                  </a:lnTo>
                  <a:lnTo>
                    <a:pt x="106" y="12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2" y="8"/>
                  </a:lnTo>
                  <a:lnTo>
                    <a:pt x="101" y="7"/>
                  </a:lnTo>
                  <a:lnTo>
                    <a:pt x="98" y="6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2" y="3"/>
                  </a:lnTo>
                  <a:lnTo>
                    <a:pt x="90" y="3"/>
                  </a:lnTo>
                  <a:lnTo>
                    <a:pt x="89" y="1"/>
                  </a:lnTo>
                  <a:lnTo>
                    <a:pt x="85" y="0"/>
                  </a:lnTo>
                  <a:lnTo>
                    <a:pt x="60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1" y="98"/>
                  </a:lnTo>
                  <a:lnTo>
                    <a:pt x="2" y="100"/>
                  </a:lnTo>
                  <a:lnTo>
                    <a:pt x="4" y="100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3" y="102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8" y="100"/>
                  </a:lnTo>
                  <a:lnTo>
                    <a:pt x="20" y="98"/>
                  </a:lnTo>
                  <a:lnTo>
                    <a:pt x="21" y="96"/>
                  </a:lnTo>
                  <a:lnTo>
                    <a:pt x="22" y="94"/>
                  </a:lnTo>
                  <a:lnTo>
                    <a:pt x="22" y="35"/>
                  </a:lnTo>
                  <a:lnTo>
                    <a:pt x="26" y="38"/>
                  </a:lnTo>
                  <a:lnTo>
                    <a:pt x="26" y="194"/>
                  </a:lnTo>
                  <a:lnTo>
                    <a:pt x="26" y="198"/>
                  </a:lnTo>
                  <a:lnTo>
                    <a:pt x="26" y="200"/>
                  </a:lnTo>
                  <a:lnTo>
                    <a:pt x="27" y="202"/>
                  </a:lnTo>
                  <a:lnTo>
                    <a:pt x="27" y="204"/>
                  </a:lnTo>
                  <a:lnTo>
                    <a:pt x="29" y="204"/>
                  </a:lnTo>
                  <a:lnTo>
                    <a:pt x="31" y="206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9" y="206"/>
                  </a:lnTo>
                  <a:lnTo>
                    <a:pt x="40" y="206"/>
                  </a:lnTo>
                  <a:lnTo>
                    <a:pt x="42" y="206"/>
                  </a:lnTo>
                  <a:lnTo>
                    <a:pt x="44" y="206"/>
                  </a:lnTo>
                  <a:lnTo>
                    <a:pt x="46" y="204"/>
                  </a:lnTo>
                  <a:lnTo>
                    <a:pt x="48" y="202"/>
                  </a:lnTo>
                  <a:lnTo>
                    <a:pt x="50" y="200"/>
                  </a:lnTo>
                  <a:lnTo>
                    <a:pt x="51" y="198"/>
                  </a:lnTo>
                  <a:lnTo>
                    <a:pt x="51" y="195"/>
                  </a:lnTo>
                  <a:lnTo>
                    <a:pt x="51" y="101"/>
                  </a:lnTo>
                  <a:lnTo>
                    <a:pt x="58" y="101"/>
                  </a:lnTo>
                  <a:lnTo>
                    <a:pt x="51" y="101"/>
                  </a:lnTo>
                  <a:lnTo>
                    <a:pt x="51" y="195"/>
                  </a:lnTo>
                  <a:lnTo>
                    <a:pt x="51" y="101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Calibri" panose="020F0502020204030204" pitchFamily="34" charset="0"/>
              </a:endParaRPr>
            </a:p>
          </p:txBody>
        </p:sp>
        <p:sp>
          <p:nvSpPr>
            <p:cNvPr id="48" name="Oval 24"/>
            <p:cNvSpPr>
              <a:spLocks noChangeArrowheads="1"/>
            </p:cNvSpPr>
            <p:nvPr/>
          </p:nvSpPr>
          <p:spPr bwMode="auto">
            <a:xfrm>
              <a:off x="1300" y="3260"/>
              <a:ext cx="106" cy="70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600" dirty="0">
                <a:latin typeface="Calibri" panose="020F0502020204030204" pitchFamily="34" charset="0"/>
              </a:endParaRPr>
            </a:p>
          </p:txBody>
        </p:sp>
      </p:grp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539340" y="1988739"/>
            <a:ext cx="1661032" cy="31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400"/>
            <a:r>
              <a:rPr lang="en-GB" altLang="nl-NL" sz="19900" b="0" i="1" dirty="0" smtClean="0">
                <a:solidFill>
                  <a:srgbClr val="B2B2B2"/>
                </a:solidFill>
              </a:rPr>
              <a:t>A</a:t>
            </a:r>
            <a:endParaRPr lang="en-GB" altLang="nl-NL" sz="19900" b="0" i="1" dirty="0">
              <a:solidFill>
                <a:srgbClr val="B2B2B2"/>
              </a:solidFill>
            </a:endParaRP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7039957" y="2056565"/>
            <a:ext cx="1572866" cy="31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400"/>
            <a:r>
              <a:rPr lang="en-GB" altLang="nl-NL" sz="19900" b="0" i="1" dirty="0" smtClean="0">
                <a:solidFill>
                  <a:srgbClr val="B2B2B2"/>
                </a:solidFill>
              </a:rPr>
              <a:t>B</a:t>
            </a:r>
            <a:endParaRPr lang="en-GB" altLang="nl-NL" sz="19900" b="0" i="1" dirty="0">
              <a:solidFill>
                <a:srgbClr val="B2B2B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88876"/>
            <a:ext cx="7772400" cy="1143000"/>
          </a:xfrm>
        </p:spPr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Urgency and ambition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kstvak 33"/>
          <p:cNvSpPr txBox="1">
            <a:spLocks noChangeArrowheads="1"/>
          </p:cNvSpPr>
          <p:nvPr/>
        </p:nvSpPr>
        <p:spPr bwMode="auto">
          <a:xfrm>
            <a:off x="4899899" y="2967879"/>
            <a:ext cx="25130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914400"/>
            <a:r>
              <a:rPr lang="en-GB" altLang="nl-NL" sz="1600" b="0" i="1" dirty="0" smtClean="0"/>
              <a:t>The situation</a:t>
            </a:r>
          </a:p>
          <a:p>
            <a:pPr algn="r" defTabSz="914400"/>
            <a:r>
              <a:rPr lang="en-GB" altLang="nl-NL" sz="1600" b="0" i="1" dirty="0" smtClean="0"/>
              <a:t>t</a:t>
            </a:r>
            <a:r>
              <a:rPr lang="en-GB" altLang="nl-NL" sz="1600" b="0" i="1" dirty="0" smtClean="0"/>
              <a:t>here and then</a:t>
            </a:r>
            <a:endParaRPr lang="en-GB" altLang="nl-NL" sz="1600" b="0" i="1" dirty="0"/>
          </a:p>
        </p:txBody>
      </p:sp>
      <p:sp>
        <p:nvSpPr>
          <p:cNvPr id="62" name="Tekstvak 7"/>
          <p:cNvSpPr txBox="1">
            <a:spLocks noChangeArrowheads="1"/>
          </p:cNvSpPr>
          <p:nvPr/>
        </p:nvSpPr>
        <p:spPr bwMode="auto">
          <a:xfrm>
            <a:off x="1749476" y="2916444"/>
            <a:ext cx="13249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400"/>
            <a:r>
              <a:rPr lang="en-GB" altLang="nl-NL" sz="1600" b="0" i="1" dirty="0" smtClean="0"/>
              <a:t>The situation</a:t>
            </a:r>
          </a:p>
          <a:p>
            <a:pPr defTabSz="914400"/>
            <a:r>
              <a:rPr lang="en-GB" altLang="nl-NL" sz="1600" b="0" i="1" dirty="0" smtClean="0"/>
              <a:t>here and now</a:t>
            </a:r>
            <a:endParaRPr lang="en-GB" altLang="nl-NL" sz="1600" b="0" i="1" dirty="0"/>
          </a:p>
        </p:txBody>
      </p:sp>
      <p:sp>
        <p:nvSpPr>
          <p:cNvPr id="63" name="Tekstvak 62"/>
          <p:cNvSpPr txBox="1"/>
          <p:nvPr/>
        </p:nvSpPr>
        <p:spPr>
          <a:xfrm>
            <a:off x="-36387" y="6530761"/>
            <a:ext cx="2257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© Annemarie Mars, For a change</a:t>
            </a:r>
            <a:endParaRPr lang="en-GB" sz="1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36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/>
      <p:bldP spid="119" grpId="0" animBg="1"/>
      <p:bldP spid="1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69646" y="0"/>
            <a:ext cx="7772400" cy="1143000"/>
          </a:xfrm>
        </p:spPr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 strategies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Rectangle 36"/>
          <p:cNvSpPr>
            <a:spLocks noChangeArrowheads="1"/>
          </p:cNvSpPr>
          <p:nvPr/>
        </p:nvSpPr>
        <p:spPr bwMode="auto">
          <a:xfrm>
            <a:off x="1509745" y="1677848"/>
            <a:ext cx="6242538" cy="448956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endParaRPr lang="en-GB" altLang="nl-NL" sz="2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>
            <a:off x="1487982" y="1672412"/>
            <a:ext cx="1987746" cy="1366073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Line 38"/>
          <p:cNvSpPr>
            <a:spLocks noChangeShapeType="1"/>
          </p:cNvSpPr>
          <p:nvPr/>
        </p:nvSpPr>
        <p:spPr bwMode="auto">
          <a:xfrm flipV="1">
            <a:off x="1509745" y="4676324"/>
            <a:ext cx="1975051" cy="1491086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3671105" y="1211984"/>
            <a:ext cx="1494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l" eaLnBrk="1" hangingPunct="1"/>
            <a:r>
              <a:rPr lang="en-GB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To have to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 Box 41"/>
          <p:cNvSpPr txBox="1">
            <a:spLocks noChangeArrowheads="1"/>
          </p:cNvSpPr>
          <p:nvPr/>
        </p:nvSpPr>
        <p:spPr bwMode="auto">
          <a:xfrm>
            <a:off x="3970811" y="6143857"/>
            <a:ext cx="11921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l" eaLnBrk="1" hangingPunct="1"/>
            <a:r>
              <a:rPr lang="en-GB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To want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9" name="Group 43"/>
          <p:cNvGrpSpPr>
            <a:grpSpLocks/>
          </p:cNvGrpSpPr>
          <p:nvPr/>
        </p:nvGrpSpPr>
        <p:grpSpPr bwMode="auto">
          <a:xfrm>
            <a:off x="3970851" y="3485993"/>
            <a:ext cx="1425519" cy="958425"/>
            <a:chOff x="2335" y="1833"/>
            <a:chExt cx="1129" cy="768"/>
          </a:xfrm>
        </p:grpSpPr>
        <p:sp>
          <p:nvSpPr>
            <p:cNvPr id="70" name="Oval 44"/>
            <p:cNvSpPr>
              <a:spLocks noChangeArrowheads="1"/>
            </p:cNvSpPr>
            <p:nvPr/>
          </p:nvSpPr>
          <p:spPr bwMode="auto">
            <a:xfrm>
              <a:off x="2335" y="1833"/>
              <a:ext cx="1129" cy="76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9pPr>
            </a:lstStyle>
            <a:p>
              <a:endParaRPr lang="en-GB" altLang="nl-NL" sz="28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1" name="Group 45"/>
            <p:cNvGrpSpPr>
              <a:grpSpLocks/>
            </p:cNvGrpSpPr>
            <p:nvPr/>
          </p:nvGrpSpPr>
          <p:grpSpPr bwMode="auto">
            <a:xfrm>
              <a:off x="2478" y="1988"/>
              <a:ext cx="301" cy="370"/>
              <a:chOff x="864" y="3260"/>
              <a:chExt cx="323" cy="433"/>
            </a:xfrm>
          </p:grpSpPr>
          <p:sp>
            <p:nvSpPr>
              <p:cNvPr id="81" name="Oval 46"/>
              <p:cNvSpPr>
                <a:spLocks noChangeArrowheads="1"/>
              </p:cNvSpPr>
              <p:nvPr/>
            </p:nvSpPr>
            <p:spPr bwMode="auto">
              <a:xfrm>
                <a:off x="972" y="3260"/>
                <a:ext cx="106" cy="70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9pPr>
              </a:lstStyle>
              <a:p>
                <a:endParaRPr lang="en-GB" altLang="nl-NL" sz="28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2" name="Freeform 47"/>
              <p:cNvSpPr>
                <a:spLocks/>
              </p:cNvSpPr>
              <p:nvPr/>
            </p:nvSpPr>
            <p:spPr bwMode="auto">
              <a:xfrm>
                <a:off x="864" y="3338"/>
                <a:ext cx="323" cy="355"/>
              </a:xfrm>
              <a:custGeom>
                <a:avLst/>
                <a:gdLst>
                  <a:gd name="T0" fmla="*/ 113 w 134"/>
                  <a:gd name="T1" fmla="*/ 0 h 203"/>
                  <a:gd name="T2" fmla="*/ 96 w 134"/>
                  <a:gd name="T3" fmla="*/ 5 h 203"/>
                  <a:gd name="T4" fmla="*/ 84 w 134"/>
                  <a:gd name="T5" fmla="*/ 9 h 203"/>
                  <a:gd name="T6" fmla="*/ 75 w 134"/>
                  <a:gd name="T7" fmla="*/ 12 h 203"/>
                  <a:gd name="T8" fmla="*/ 65 w 134"/>
                  <a:gd name="T9" fmla="*/ 19 h 203"/>
                  <a:gd name="T10" fmla="*/ 53 w 134"/>
                  <a:gd name="T11" fmla="*/ 33 h 203"/>
                  <a:gd name="T12" fmla="*/ 2 w 134"/>
                  <a:gd name="T13" fmla="*/ 150 h 203"/>
                  <a:gd name="T14" fmla="*/ 0 w 134"/>
                  <a:gd name="T15" fmla="*/ 159 h 203"/>
                  <a:gd name="T16" fmla="*/ 2 w 134"/>
                  <a:gd name="T17" fmla="*/ 166 h 203"/>
                  <a:gd name="T18" fmla="*/ 12 w 134"/>
                  <a:gd name="T19" fmla="*/ 166 h 203"/>
                  <a:gd name="T20" fmla="*/ 17 w 134"/>
                  <a:gd name="T21" fmla="*/ 166 h 203"/>
                  <a:gd name="T22" fmla="*/ 27 w 134"/>
                  <a:gd name="T23" fmla="*/ 161 h 203"/>
                  <a:gd name="T24" fmla="*/ 36 w 134"/>
                  <a:gd name="T25" fmla="*/ 156 h 203"/>
                  <a:gd name="T26" fmla="*/ 104 w 134"/>
                  <a:gd name="T27" fmla="*/ 52 h 203"/>
                  <a:gd name="T28" fmla="*/ 108 w 134"/>
                  <a:gd name="T29" fmla="*/ 343 h 203"/>
                  <a:gd name="T30" fmla="*/ 108 w 134"/>
                  <a:gd name="T31" fmla="*/ 352 h 203"/>
                  <a:gd name="T32" fmla="*/ 121 w 134"/>
                  <a:gd name="T33" fmla="*/ 353 h 203"/>
                  <a:gd name="T34" fmla="*/ 133 w 134"/>
                  <a:gd name="T35" fmla="*/ 353 h 203"/>
                  <a:gd name="T36" fmla="*/ 142 w 134"/>
                  <a:gd name="T37" fmla="*/ 353 h 203"/>
                  <a:gd name="T38" fmla="*/ 147 w 134"/>
                  <a:gd name="T39" fmla="*/ 348 h 203"/>
                  <a:gd name="T40" fmla="*/ 152 w 134"/>
                  <a:gd name="T41" fmla="*/ 220 h 203"/>
                  <a:gd name="T42" fmla="*/ 171 w 134"/>
                  <a:gd name="T43" fmla="*/ 345 h 203"/>
                  <a:gd name="T44" fmla="*/ 171 w 134"/>
                  <a:gd name="T45" fmla="*/ 353 h 203"/>
                  <a:gd name="T46" fmla="*/ 181 w 134"/>
                  <a:gd name="T47" fmla="*/ 353 h 203"/>
                  <a:gd name="T48" fmla="*/ 188 w 134"/>
                  <a:gd name="T49" fmla="*/ 353 h 203"/>
                  <a:gd name="T50" fmla="*/ 205 w 134"/>
                  <a:gd name="T51" fmla="*/ 352 h 203"/>
                  <a:gd name="T52" fmla="*/ 207 w 134"/>
                  <a:gd name="T53" fmla="*/ 346 h 203"/>
                  <a:gd name="T54" fmla="*/ 292 w 134"/>
                  <a:gd name="T55" fmla="*/ 220 h 203"/>
                  <a:gd name="T56" fmla="*/ 227 w 134"/>
                  <a:gd name="T57" fmla="*/ 52 h 203"/>
                  <a:gd name="T58" fmla="*/ 284 w 134"/>
                  <a:gd name="T59" fmla="*/ 157 h 203"/>
                  <a:gd name="T60" fmla="*/ 294 w 134"/>
                  <a:gd name="T61" fmla="*/ 163 h 203"/>
                  <a:gd name="T62" fmla="*/ 301 w 134"/>
                  <a:gd name="T63" fmla="*/ 166 h 203"/>
                  <a:gd name="T64" fmla="*/ 309 w 134"/>
                  <a:gd name="T65" fmla="*/ 166 h 203"/>
                  <a:gd name="T66" fmla="*/ 313 w 134"/>
                  <a:gd name="T67" fmla="*/ 163 h 203"/>
                  <a:gd name="T68" fmla="*/ 321 w 134"/>
                  <a:gd name="T69" fmla="*/ 150 h 203"/>
                  <a:gd name="T70" fmla="*/ 268 w 134"/>
                  <a:gd name="T71" fmla="*/ 37 h 203"/>
                  <a:gd name="T72" fmla="*/ 251 w 134"/>
                  <a:gd name="T73" fmla="*/ 24 h 203"/>
                  <a:gd name="T74" fmla="*/ 241 w 134"/>
                  <a:gd name="T75" fmla="*/ 14 h 203"/>
                  <a:gd name="T76" fmla="*/ 231 w 134"/>
                  <a:gd name="T77" fmla="*/ 9 h 203"/>
                  <a:gd name="T78" fmla="*/ 222 w 134"/>
                  <a:gd name="T79" fmla="*/ 5 h 203"/>
                  <a:gd name="T80" fmla="*/ 210 w 134"/>
                  <a:gd name="T81" fmla="*/ 3 h 203"/>
                  <a:gd name="T82" fmla="*/ 162 w 134"/>
                  <a:gd name="T83" fmla="*/ 0 h 20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34" h="203">
                    <a:moveTo>
                      <a:pt x="67" y="0"/>
                    </a:moveTo>
                    <a:lnTo>
                      <a:pt x="47" y="0"/>
                    </a:lnTo>
                    <a:lnTo>
                      <a:pt x="44" y="2"/>
                    </a:lnTo>
                    <a:lnTo>
                      <a:pt x="42" y="2"/>
                    </a:lnTo>
                    <a:lnTo>
                      <a:pt x="40" y="3"/>
                    </a:lnTo>
                    <a:lnTo>
                      <a:pt x="38" y="3"/>
                    </a:lnTo>
                    <a:lnTo>
                      <a:pt x="36" y="5"/>
                    </a:lnTo>
                    <a:lnTo>
                      <a:pt x="35" y="5"/>
                    </a:lnTo>
                    <a:lnTo>
                      <a:pt x="33" y="5"/>
                    </a:lnTo>
                    <a:lnTo>
                      <a:pt x="31" y="7"/>
                    </a:lnTo>
                    <a:lnTo>
                      <a:pt x="29" y="8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4"/>
                    </a:lnTo>
                    <a:lnTo>
                      <a:pt x="23" y="16"/>
                    </a:lnTo>
                    <a:lnTo>
                      <a:pt x="22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1" y="86"/>
                    </a:lnTo>
                    <a:lnTo>
                      <a:pt x="0" y="89"/>
                    </a:lnTo>
                    <a:lnTo>
                      <a:pt x="0" y="91"/>
                    </a:lnTo>
                    <a:lnTo>
                      <a:pt x="0" y="93"/>
                    </a:lnTo>
                    <a:lnTo>
                      <a:pt x="1" y="93"/>
                    </a:lnTo>
                    <a:lnTo>
                      <a:pt x="1" y="95"/>
                    </a:lnTo>
                    <a:lnTo>
                      <a:pt x="3" y="95"/>
                    </a:lnTo>
                    <a:lnTo>
                      <a:pt x="5" y="95"/>
                    </a:lnTo>
                    <a:lnTo>
                      <a:pt x="7" y="95"/>
                    </a:lnTo>
                    <a:lnTo>
                      <a:pt x="9" y="93"/>
                    </a:lnTo>
                    <a:lnTo>
                      <a:pt x="11" y="92"/>
                    </a:lnTo>
                    <a:lnTo>
                      <a:pt x="12" y="90"/>
                    </a:lnTo>
                    <a:lnTo>
                      <a:pt x="15" y="88"/>
                    </a:lnTo>
                    <a:lnTo>
                      <a:pt x="15" y="89"/>
                    </a:lnTo>
                    <a:lnTo>
                      <a:pt x="41" y="30"/>
                    </a:lnTo>
                    <a:lnTo>
                      <a:pt x="43" y="30"/>
                    </a:lnTo>
                    <a:lnTo>
                      <a:pt x="11" y="126"/>
                    </a:lnTo>
                    <a:lnTo>
                      <a:pt x="45" y="126"/>
                    </a:lnTo>
                    <a:lnTo>
                      <a:pt x="45" y="196"/>
                    </a:lnTo>
                    <a:lnTo>
                      <a:pt x="45" y="198"/>
                    </a:lnTo>
                    <a:lnTo>
                      <a:pt x="45" y="199"/>
                    </a:lnTo>
                    <a:lnTo>
                      <a:pt x="45" y="201"/>
                    </a:lnTo>
                    <a:lnTo>
                      <a:pt x="47" y="201"/>
                    </a:lnTo>
                    <a:lnTo>
                      <a:pt x="48" y="202"/>
                    </a:lnTo>
                    <a:lnTo>
                      <a:pt x="50" y="202"/>
                    </a:lnTo>
                    <a:lnTo>
                      <a:pt x="52" y="202"/>
                    </a:lnTo>
                    <a:lnTo>
                      <a:pt x="55" y="202"/>
                    </a:lnTo>
                    <a:lnTo>
                      <a:pt x="56" y="202"/>
                    </a:lnTo>
                    <a:lnTo>
                      <a:pt x="57" y="202"/>
                    </a:lnTo>
                    <a:lnTo>
                      <a:pt x="59" y="202"/>
                    </a:lnTo>
                    <a:lnTo>
                      <a:pt x="61" y="200"/>
                    </a:lnTo>
                    <a:lnTo>
                      <a:pt x="61" y="199"/>
                    </a:lnTo>
                    <a:lnTo>
                      <a:pt x="63" y="197"/>
                    </a:lnTo>
                    <a:lnTo>
                      <a:pt x="63" y="126"/>
                    </a:lnTo>
                    <a:lnTo>
                      <a:pt x="67" y="126"/>
                    </a:lnTo>
                    <a:lnTo>
                      <a:pt x="71" y="126"/>
                    </a:lnTo>
                    <a:lnTo>
                      <a:pt x="71" y="197"/>
                    </a:lnTo>
                    <a:lnTo>
                      <a:pt x="71" y="199"/>
                    </a:lnTo>
                    <a:lnTo>
                      <a:pt x="71" y="200"/>
                    </a:lnTo>
                    <a:lnTo>
                      <a:pt x="71" y="202"/>
                    </a:lnTo>
                    <a:lnTo>
                      <a:pt x="73" y="202"/>
                    </a:lnTo>
                    <a:lnTo>
                      <a:pt x="75" y="202"/>
                    </a:lnTo>
                    <a:lnTo>
                      <a:pt x="77" y="202"/>
                    </a:lnTo>
                    <a:lnTo>
                      <a:pt x="78" y="202"/>
                    </a:lnTo>
                    <a:lnTo>
                      <a:pt x="81" y="202"/>
                    </a:lnTo>
                    <a:lnTo>
                      <a:pt x="83" y="202"/>
                    </a:lnTo>
                    <a:lnTo>
                      <a:pt x="85" y="201"/>
                    </a:lnTo>
                    <a:lnTo>
                      <a:pt x="86" y="199"/>
                    </a:lnTo>
                    <a:lnTo>
                      <a:pt x="86" y="198"/>
                    </a:lnTo>
                    <a:lnTo>
                      <a:pt x="88" y="196"/>
                    </a:lnTo>
                    <a:lnTo>
                      <a:pt x="88" y="126"/>
                    </a:lnTo>
                    <a:lnTo>
                      <a:pt x="121" y="126"/>
                    </a:lnTo>
                    <a:lnTo>
                      <a:pt x="88" y="30"/>
                    </a:lnTo>
                    <a:lnTo>
                      <a:pt x="94" y="30"/>
                    </a:lnTo>
                    <a:lnTo>
                      <a:pt x="118" y="89"/>
                    </a:lnTo>
                    <a:lnTo>
                      <a:pt x="118" y="88"/>
                    </a:lnTo>
                    <a:lnTo>
                      <a:pt x="118" y="90"/>
                    </a:lnTo>
                    <a:lnTo>
                      <a:pt x="120" y="92"/>
                    </a:lnTo>
                    <a:lnTo>
                      <a:pt x="120" y="93"/>
                    </a:lnTo>
                    <a:lnTo>
                      <a:pt x="122" y="93"/>
                    </a:lnTo>
                    <a:lnTo>
                      <a:pt x="122" y="95"/>
                    </a:lnTo>
                    <a:lnTo>
                      <a:pt x="124" y="95"/>
                    </a:lnTo>
                    <a:lnTo>
                      <a:pt x="125" y="95"/>
                    </a:lnTo>
                    <a:lnTo>
                      <a:pt x="127" y="95"/>
                    </a:lnTo>
                    <a:lnTo>
                      <a:pt x="128" y="95"/>
                    </a:lnTo>
                    <a:lnTo>
                      <a:pt x="130" y="93"/>
                    </a:lnTo>
                    <a:lnTo>
                      <a:pt x="131" y="91"/>
                    </a:lnTo>
                    <a:lnTo>
                      <a:pt x="131" y="89"/>
                    </a:lnTo>
                    <a:lnTo>
                      <a:pt x="133" y="86"/>
                    </a:lnTo>
                    <a:lnTo>
                      <a:pt x="111" y="22"/>
                    </a:lnTo>
                    <a:lnTo>
                      <a:pt x="111" y="21"/>
                    </a:lnTo>
                    <a:lnTo>
                      <a:pt x="108" y="19"/>
                    </a:lnTo>
                    <a:lnTo>
                      <a:pt x="107" y="16"/>
                    </a:lnTo>
                    <a:lnTo>
                      <a:pt x="104" y="14"/>
                    </a:lnTo>
                    <a:lnTo>
                      <a:pt x="102" y="11"/>
                    </a:lnTo>
                    <a:lnTo>
                      <a:pt x="100" y="10"/>
                    </a:lnTo>
                    <a:lnTo>
                      <a:pt x="100" y="8"/>
                    </a:lnTo>
                    <a:lnTo>
                      <a:pt x="98" y="7"/>
                    </a:lnTo>
                    <a:lnTo>
                      <a:pt x="98" y="5"/>
                    </a:lnTo>
                    <a:lnTo>
                      <a:pt x="96" y="5"/>
                    </a:lnTo>
                    <a:lnTo>
                      <a:pt x="95" y="5"/>
                    </a:lnTo>
                    <a:lnTo>
                      <a:pt x="92" y="5"/>
                    </a:lnTo>
                    <a:lnTo>
                      <a:pt x="92" y="3"/>
                    </a:lnTo>
                    <a:lnTo>
                      <a:pt x="90" y="3"/>
                    </a:lnTo>
                    <a:lnTo>
                      <a:pt x="88" y="2"/>
                    </a:lnTo>
                    <a:lnTo>
                      <a:pt x="87" y="2"/>
                    </a:lnTo>
                    <a:lnTo>
                      <a:pt x="85" y="0"/>
                    </a:lnTo>
                    <a:lnTo>
                      <a:pt x="67" y="0"/>
                    </a:lnTo>
                  </a:path>
                </a:pathLst>
              </a:custGeom>
              <a:solidFill>
                <a:schemeClr val="tx1"/>
              </a:solidFill>
              <a:ln w="3175" cap="rnd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20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2" name="Group 48"/>
            <p:cNvGrpSpPr>
              <a:grpSpLocks/>
            </p:cNvGrpSpPr>
            <p:nvPr/>
          </p:nvGrpSpPr>
          <p:grpSpPr bwMode="auto">
            <a:xfrm>
              <a:off x="2793" y="1988"/>
              <a:ext cx="241" cy="373"/>
              <a:chOff x="1216" y="3260"/>
              <a:chExt cx="272" cy="436"/>
            </a:xfrm>
          </p:grpSpPr>
          <p:sp>
            <p:nvSpPr>
              <p:cNvPr id="79" name="Freeform 49"/>
              <p:cNvSpPr>
                <a:spLocks/>
              </p:cNvSpPr>
              <p:nvPr/>
            </p:nvSpPr>
            <p:spPr bwMode="auto">
              <a:xfrm>
                <a:off x="1216" y="3335"/>
                <a:ext cx="272" cy="361"/>
              </a:xfrm>
              <a:custGeom>
                <a:avLst/>
                <a:gdLst>
                  <a:gd name="T0" fmla="*/ 140 w 113"/>
                  <a:gd name="T1" fmla="*/ 173 h 207"/>
                  <a:gd name="T2" fmla="*/ 144 w 113"/>
                  <a:gd name="T3" fmla="*/ 340 h 207"/>
                  <a:gd name="T4" fmla="*/ 147 w 113"/>
                  <a:gd name="T5" fmla="*/ 352 h 207"/>
                  <a:gd name="T6" fmla="*/ 159 w 113"/>
                  <a:gd name="T7" fmla="*/ 359 h 207"/>
                  <a:gd name="T8" fmla="*/ 173 w 113"/>
                  <a:gd name="T9" fmla="*/ 359 h 207"/>
                  <a:gd name="T10" fmla="*/ 188 w 113"/>
                  <a:gd name="T11" fmla="*/ 359 h 207"/>
                  <a:gd name="T12" fmla="*/ 197 w 113"/>
                  <a:gd name="T13" fmla="*/ 352 h 207"/>
                  <a:gd name="T14" fmla="*/ 205 w 113"/>
                  <a:gd name="T15" fmla="*/ 338 h 207"/>
                  <a:gd name="T16" fmla="*/ 214 w 113"/>
                  <a:gd name="T17" fmla="*/ 164 h 207"/>
                  <a:gd name="T18" fmla="*/ 219 w 113"/>
                  <a:gd name="T19" fmla="*/ 174 h 207"/>
                  <a:gd name="T20" fmla="*/ 233 w 113"/>
                  <a:gd name="T21" fmla="*/ 178 h 207"/>
                  <a:gd name="T22" fmla="*/ 246 w 113"/>
                  <a:gd name="T23" fmla="*/ 178 h 207"/>
                  <a:gd name="T24" fmla="*/ 260 w 113"/>
                  <a:gd name="T25" fmla="*/ 174 h 207"/>
                  <a:gd name="T26" fmla="*/ 265 w 113"/>
                  <a:gd name="T27" fmla="*/ 167 h 207"/>
                  <a:gd name="T28" fmla="*/ 270 w 113"/>
                  <a:gd name="T29" fmla="*/ 42 h 207"/>
                  <a:gd name="T30" fmla="*/ 265 w 113"/>
                  <a:gd name="T31" fmla="*/ 35 h 207"/>
                  <a:gd name="T32" fmla="*/ 258 w 113"/>
                  <a:gd name="T33" fmla="*/ 24 h 207"/>
                  <a:gd name="T34" fmla="*/ 250 w 113"/>
                  <a:gd name="T35" fmla="*/ 14 h 207"/>
                  <a:gd name="T36" fmla="*/ 236 w 113"/>
                  <a:gd name="T37" fmla="*/ 10 h 207"/>
                  <a:gd name="T38" fmla="*/ 221 w 113"/>
                  <a:gd name="T39" fmla="*/ 5 h 207"/>
                  <a:gd name="T40" fmla="*/ 205 w 113"/>
                  <a:gd name="T41" fmla="*/ 0 h 207"/>
                  <a:gd name="T42" fmla="*/ 67 w 113"/>
                  <a:gd name="T43" fmla="*/ 0 h 207"/>
                  <a:gd name="T44" fmla="*/ 51 w 113"/>
                  <a:gd name="T45" fmla="*/ 5 h 207"/>
                  <a:gd name="T46" fmla="*/ 39 w 113"/>
                  <a:gd name="T47" fmla="*/ 7 h 207"/>
                  <a:gd name="T48" fmla="*/ 19 w 113"/>
                  <a:gd name="T49" fmla="*/ 14 h 207"/>
                  <a:gd name="T50" fmla="*/ 10 w 113"/>
                  <a:gd name="T51" fmla="*/ 21 h 207"/>
                  <a:gd name="T52" fmla="*/ 0 w 113"/>
                  <a:gd name="T53" fmla="*/ 31 h 207"/>
                  <a:gd name="T54" fmla="*/ 0 w 113"/>
                  <a:gd name="T55" fmla="*/ 42 h 207"/>
                  <a:gd name="T56" fmla="*/ 0 w 113"/>
                  <a:gd name="T57" fmla="*/ 164 h 207"/>
                  <a:gd name="T58" fmla="*/ 5 w 113"/>
                  <a:gd name="T59" fmla="*/ 174 h 207"/>
                  <a:gd name="T60" fmla="*/ 14 w 113"/>
                  <a:gd name="T61" fmla="*/ 178 h 207"/>
                  <a:gd name="T62" fmla="*/ 31 w 113"/>
                  <a:gd name="T63" fmla="*/ 178 h 207"/>
                  <a:gd name="T64" fmla="*/ 43 w 113"/>
                  <a:gd name="T65" fmla="*/ 174 h 207"/>
                  <a:gd name="T66" fmla="*/ 51 w 113"/>
                  <a:gd name="T67" fmla="*/ 167 h 207"/>
                  <a:gd name="T68" fmla="*/ 63 w 113"/>
                  <a:gd name="T69" fmla="*/ 66 h 207"/>
                  <a:gd name="T70" fmla="*/ 63 w 113"/>
                  <a:gd name="T71" fmla="*/ 349 h 207"/>
                  <a:gd name="T72" fmla="*/ 70 w 113"/>
                  <a:gd name="T73" fmla="*/ 356 h 207"/>
                  <a:gd name="T74" fmla="*/ 84 w 113"/>
                  <a:gd name="T75" fmla="*/ 359 h 207"/>
                  <a:gd name="T76" fmla="*/ 101 w 113"/>
                  <a:gd name="T77" fmla="*/ 359 h 207"/>
                  <a:gd name="T78" fmla="*/ 111 w 113"/>
                  <a:gd name="T79" fmla="*/ 356 h 207"/>
                  <a:gd name="T80" fmla="*/ 123 w 113"/>
                  <a:gd name="T81" fmla="*/ 345 h 207"/>
                  <a:gd name="T82" fmla="*/ 140 w 113"/>
                  <a:gd name="T83" fmla="*/ 176 h 207"/>
                  <a:gd name="T84" fmla="*/ 123 w 113"/>
                  <a:gd name="T85" fmla="*/ 340 h 20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113" h="207">
                    <a:moveTo>
                      <a:pt x="51" y="101"/>
                    </a:moveTo>
                    <a:lnTo>
                      <a:pt x="58" y="101"/>
                    </a:lnTo>
                    <a:lnTo>
                      <a:pt x="58" y="99"/>
                    </a:lnTo>
                    <a:lnTo>
                      <a:pt x="58" y="101"/>
                    </a:lnTo>
                    <a:lnTo>
                      <a:pt x="60" y="101"/>
                    </a:lnTo>
                    <a:lnTo>
                      <a:pt x="60" y="195"/>
                    </a:lnTo>
                    <a:lnTo>
                      <a:pt x="60" y="198"/>
                    </a:lnTo>
                    <a:lnTo>
                      <a:pt x="60" y="200"/>
                    </a:lnTo>
                    <a:lnTo>
                      <a:pt x="61" y="202"/>
                    </a:lnTo>
                    <a:lnTo>
                      <a:pt x="63" y="204"/>
                    </a:lnTo>
                    <a:lnTo>
                      <a:pt x="65" y="204"/>
                    </a:lnTo>
                    <a:lnTo>
                      <a:pt x="66" y="206"/>
                    </a:lnTo>
                    <a:lnTo>
                      <a:pt x="68" y="206"/>
                    </a:lnTo>
                    <a:lnTo>
                      <a:pt x="70" y="206"/>
                    </a:lnTo>
                    <a:lnTo>
                      <a:pt x="72" y="206"/>
                    </a:lnTo>
                    <a:lnTo>
                      <a:pt x="73" y="206"/>
                    </a:lnTo>
                    <a:lnTo>
                      <a:pt x="76" y="206"/>
                    </a:lnTo>
                    <a:lnTo>
                      <a:pt x="78" y="206"/>
                    </a:lnTo>
                    <a:lnTo>
                      <a:pt x="80" y="204"/>
                    </a:lnTo>
                    <a:lnTo>
                      <a:pt x="82" y="202"/>
                    </a:lnTo>
                    <a:lnTo>
                      <a:pt x="83" y="200"/>
                    </a:lnTo>
                    <a:lnTo>
                      <a:pt x="85" y="198"/>
                    </a:lnTo>
                    <a:lnTo>
                      <a:pt x="85" y="194"/>
                    </a:lnTo>
                    <a:lnTo>
                      <a:pt x="85" y="38"/>
                    </a:lnTo>
                    <a:lnTo>
                      <a:pt x="89" y="35"/>
                    </a:lnTo>
                    <a:lnTo>
                      <a:pt x="89" y="94"/>
                    </a:lnTo>
                    <a:lnTo>
                      <a:pt x="89" y="96"/>
                    </a:lnTo>
                    <a:lnTo>
                      <a:pt x="90" y="98"/>
                    </a:lnTo>
                    <a:lnTo>
                      <a:pt x="91" y="100"/>
                    </a:lnTo>
                    <a:lnTo>
                      <a:pt x="93" y="100"/>
                    </a:lnTo>
                    <a:lnTo>
                      <a:pt x="95" y="102"/>
                    </a:lnTo>
                    <a:lnTo>
                      <a:pt x="97" y="102"/>
                    </a:lnTo>
                    <a:lnTo>
                      <a:pt x="100" y="102"/>
                    </a:lnTo>
                    <a:lnTo>
                      <a:pt x="101" y="102"/>
                    </a:lnTo>
                    <a:lnTo>
                      <a:pt x="102" y="102"/>
                    </a:lnTo>
                    <a:lnTo>
                      <a:pt x="104" y="102"/>
                    </a:lnTo>
                    <a:lnTo>
                      <a:pt x="106" y="102"/>
                    </a:lnTo>
                    <a:lnTo>
                      <a:pt x="108" y="100"/>
                    </a:lnTo>
                    <a:lnTo>
                      <a:pt x="110" y="98"/>
                    </a:lnTo>
                    <a:lnTo>
                      <a:pt x="110" y="96"/>
                    </a:lnTo>
                    <a:lnTo>
                      <a:pt x="112" y="94"/>
                    </a:lnTo>
                    <a:lnTo>
                      <a:pt x="112" y="24"/>
                    </a:lnTo>
                    <a:lnTo>
                      <a:pt x="110" y="22"/>
                    </a:lnTo>
                    <a:lnTo>
                      <a:pt x="110" y="20"/>
                    </a:lnTo>
                    <a:lnTo>
                      <a:pt x="109" y="18"/>
                    </a:lnTo>
                    <a:lnTo>
                      <a:pt x="109" y="16"/>
                    </a:lnTo>
                    <a:lnTo>
                      <a:pt x="107" y="14"/>
                    </a:lnTo>
                    <a:lnTo>
                      <a:pt x="106" y="12"/>
                    </a:lnTo>
                    <a:lnTo>
                      <a:pt x="104" y="10"/>
                    </a:lnTo>
                    <a:lnTo>
                      <a:pt x="104" y="8"/>
                    </a:lnTo>
                    <a:lnTo>
                      <a:pt x="102" y="8"/>
                    </a:lnTo>
                    <a:lnTo>
                      <a:pt x="101" y="7"/>
                    </a:lnTo>
                    <a:lnTo>
                      <a:pt x="98" y="6"/>
                    </a:lnTo>
                    <a:lnTo>
                      <a:pt x="97" y="4"/>
                    </a:lnTo>
                    <a:lnTo>
                      <a:pt x="94" y="4"/>
                    </a:lnTo>
                    <a:lnTo>
                      <a:pt x="92" y="3"/>
                    </a:lnTo>
                    <a:lnTo>
                      <a:pt x="90" y="3"/>
                    </a:lnTo>
                    <a:lnTo>
                      <a:pt x="89" y="1"/>
                    </a:lnTo>
                    <a:lnTo>
                      <a:pt x="85" y="0"/>
                    </a:lnTo>
                    <a:lnTo>
                      <a:pt x="60" y="0"/>
                    </a:lnTo>
                    <a:lnTo>
                      <a:pt x="28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9" y="3"/>
                    </a:lnTo>
                    <a:lnTo>
                      <a:pt x="17" y="4"/>
                    </a:lnTo>
                    <a:lnTo>
                      <a:pt x="16" y="4"/>
                    </a:lnTo>
                    <a:lnTo>
                      <a:pt x="13" y="6"/>
                    </a:lnTo>
                    <a:lnTo>
                      <a:pt x="10" y="7"/>
                    </a:lnTo>
                    <a:lnTo>
                      <a:pt x="8" y="8"/>
                    </a:lnTo>
                    <a:lnTo>
                      <a:pt x="7" y="8"/>
                    </a:lnTo>
                    <a:lnTo>
                      <a:pt x="5" y="10"/>
                    </a:lnTo>
                    <a:lnTo>
                      <a:pt x="4" y="12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0" y="94"/>
                    </a:lnTo>
                    <a:lnTo>
                      <a:pt x="0" y="96"/>
                    </a:lnTo>
                    <a:lnTo>
                      <a:pt x="1" y="98"/>
                    </a:lnTo>
                    <a:lnTo>
                      <a:pt x="2" y="100"/>
                    </a:lnTo>
                    <a:lnTo>
                      <a:pt x="4" y="100"/>
                    </a:lnTo>
                    <a:lnTo>
                      <a:pt x="5" y="102"/>
                    </a:lnTo>
                    <a:lnTo>
                      <a:pt x="6" y="102"/>
                    </a:lnTo>
                    <a:lnTo>
                      <a:pt x="8" y="102"/>
                    </a:lnTo>
                    <a:lnTo>
                      <a:pt x="10" y="102"/>
                    </a:lnTo>
                    <a:lnTo>
                      <a:pt x="13" y="102"/>
                    </a:lnTo>
                    <a:lnTo>
                      <a:pt x="15" y="102"/>
                    </a:lnTo>
                    <a:lnTo>
                      <a:pt x="16" y="102"/>
                    </a:lnTo>
                    <a:lnTo>
                      <a:pt x="18" y="100"/>
                    </a:lnTo>
                    <a:lnTo>
                      <a:pt x="20" y="98"/>
                    </a:lnTo>
                    <a:lnTo>
                      <a:pt x="21" y="96"/>
                    </a:lnTo>
                    <a:lnTo>
                      <a:pt x="22" y="94"/>
                    </a:lnTo>
                    <a:lnTo>
                      <a:pt x="22" y="35"/>
                    </a:lnTo>
                    <a:lnTo>
                      <a:pt x="26" y="38"/>
                    </a:lnTo>
                    <a:lnTo>
                      <a:pt x="26" y="194"/>
                    </a:lnTo>
                    <a:lnTo>
                      <a:pt x="26" y="198"/>
                    </a:lnTo>
                    <a:lnTo>
                      <a:pt x="26" y="200"/>
                    </a:lnTo>
                    <a:lnTo>
                      <a:pt x="27" y="202"/>
                    </a:lnTo>
                    <a:lnTo>
                      <a:pt x="27" y="204"/>
                    </a:lnTo>
                    <a:lnTo>
                      <a:pt x="29" y="204"/>
                    </a:lnTo>
                    <a:lnTo>
                      <a:pt x="31" y="206"/>
                    </a:lnTo>
                    <a:lnTo>
                      <a:pt x="33" y="206"/>
                    </a:lnTo>
                    <a:lnTo>
                      <a:pt x="35" y="206"/>
                    </a:lnTo>
                    <a:lnTo>
                      <a:pt x="39" y="206"/>
                    </a:lnTo>
                    <a:lnTo>
                      <a:pt x="40" y="206"/>
                    </a:lnTo>
                    <a:lnTo>
                      <a:pt x="42" y="206"/>
                    </a:lnTo>
                    <a:lnTo>
                      <a:pt x="44" y="206"/>
                    </a:lnTo>
                    <a:lnTo>
                      <a:pt x="46" y="204"/>
                    </a:lnTo>
                    <a:lnTo>
                      <a:pt x="48" y="202"/>
                    </a:lnTo>
                    <a:lnTo>
                      <a:pt x="50" y="200"/>
                    </a:lnTo>
                    <a:lnTo>
                      <a:pt x="51" y="198"/>
                    </a:lnTo>
                    <a:lnTo>
                      <a:pt x="51" y="195"/>
                    </a:lnTo>
                    <a:lnTo>
                      <a:pt x="51" y="101"/>
                    </a:lnTo>
                    <a:lnTo>
                      <a:pt x="58" y="101"/>
                    </a:lnTo>
                    <a:lnTo>
                      <a:pt x="51" y="101"/>
                    </a:lnTo>
                    <a:lnTo>
                      <a:pt x="51" y="195"/>
                    </a:lnTo>
                    <a:lnTo>
                      <a:pt x="51" y="101"/>
                    </a:lnTo>
                  </a:path>
                </a:pathLst>
              </a:custGeom>
              <a:solidFill>
                <a:schemeClr val="tx1"/>
              </a:solidFill>
              <a:ln w="3175" cap="rnd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20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0" name="Oval 50"/>
              <p:cNvSpPr>
                <a:spLocks noChangeArrowheads="1"/>
              </p:cNvSpPr>
              <p:nvPr/>
            </p:nvSpPr>
            <p:spPr bwMode="auto">
              <a:xfrm>
                <a:off x="1300" y="3260"/>
                <a:ext cx="106" cy="70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9pPr>
              </a:lstStyle>
              <a:p>
                <a:endParaRPr lang="en-GB" altLang="nl-NL" sz="28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3" name="Group 51"/>
            <p:cNvGrpSpPr>
              <a:grpSpLocks/>
            </p:cNvGrpSpPr>
            <p:nvPr/>
          </p:nvGrpSpPr>
          <p:grpSpPr bwMode="auto">
            <a:xfrm>
              <a:off x="3054" y="1988"/>
              <a:ext cx="301" cy="370"/>
              <a:chOff x="864" y="3260"/>
              <a:chExt cx="323" cy="433"/>
            </a:xfrm>
          </p:grpSpPr>
          <p:sp>
            <p:nvSpPr>
              <p:cNvPr id="77" name="Oval 52"/>
              <p:cNvSpPr>
                <a:spLocks noChangeArrowheads="1"/>
              </p:cNvSpPr>
              <p:nvPr/>
            </p:nvSpPr>
            <p:spPr bwMode="auto">
              <a:xfrm>
                <a:off x="972" y="3260"/>
                <a:ext cx="106" cy="70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/>
                  </a:defRPr>
                </a:lvl9pPr>
              </a:lstStyle>
              <a:p>
                <a:endParaRPr lang="en-GB" altLang="nl-NL" sz="28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8" name="Freeform 53"/>
              <p:cNvSpPr>
                <a:spLocks/>
              </p:cNvSpPr>
              <p:nvPr/>
            </p:nvSpPr>
            <p:spPr bwMode="auto">
              <a:xfrm>
                <a:off x="864" y="3338"/>
                <a:ext cx="323" cy="355"/>
              </a:xfrm>
              <a:custGeom>
                <a:avLst/>
                <a:gdLst>
                  <a:gd name="T0" fmla="*/ 113 w 134"/>
                  <a:gd name="T1" fmla="*/ 0 h 203"/>
                  <a:gd name="T2" fmla="*/ 96 w 134"/>
                  <a:gd name="T3" fmla="*/ 5 h 203"/>
                  <a:gd name="T4" fmla="*/ 84 w 134"/>
                  <a:gd name="T5" fmla="*/ 9 h 203"/>
                  <a:gd name="T6" fmla="*/ 75 w 134"/>
                  <a:gd name="T7" fmla="*/ 12 h 203"/>
                  <a:gd name="T8" fmla="*/ 65 w 134"/>
                  <a:gd name="T9" fmla="*/ 19 h 203"/>
                  <a:gd name="T10" fmla="*/ 53 w 134"/>
                  <a:gd name="T11" fmla="*/ 33 h 203"/>
                  <a:gd name="T12" fmla="*/ 2 w 134"/>
                  <a:gd name="T13" fmla="*/ 150 h 203"/>
                  <a:gd name="T14" fmla="*/ 0 w 134"/>
                  <a:gd name="T15" fmla="*/ 159 h 203"/>
                  <a:gd name="T16" fmla="*/ 2 w 134"/>
                  <a:gd name="T17" fmla="*/ 166 h 203"/>
                  <a:gd name="T18" fmla="*/ 12 w 134"/>
                  <a:gd name="T19" fmla="*/ 166 h 203"/>
                  <a:gd name="T20" fmla="*/ 17 w 134"/>
                  <a:gd name="T21" fmla="*/ 166 h 203"/>
                  <a:gd name="T22" fmla="*/ 27 w 134"/>
                  <a:gd name="T23" fmla="*/ 161 h 203"/>
                  <a:gd name="T24" fmla="*/ 36 w 134"/>
                  <a:gd name="T25" fmla="*/ 156 h 203"/>
                  <a:gd name="T26" fmla="*/ 104 w 134"/>
                  <a:gd name="T27" fmla="*/ 52 h 203"/>
                  <a:gd name="T28" fmla="*/ 108 w 134"/>
                  <a:gd name="T29" fmla="*/ 343 h 203"/>
                  <a:gd name="T30" fmla="*/ 108 w 134"/>
                  <a:gd name="T31" fmla="*/ 352 h 203"/>
                  <a:gd name="T32" fmla="*/ 121 w 134"/>
                  <a:gd name="T33" fmla="*/ 353 h 203"/>
                  <a:gd name="T34" fmla="*/ 133 w 134"/>
                  <a:gd name="T35" fmla="*/ 353 h 203"/>
                  <a:gd name="T36" fmla="*/ 142 w 134"/>
                  <a:gd name="T37" fmla="*/ 353 h 203"/>
                  <a:gd name="T38" fmla="*/ 147 w 134"/>
                  <a:gd name="T39" fmla="*/ 348 h 203"/>
                  <a:gd name="T40" fmla="*/ 152 w 134"/>
                  <a:gd name="T41" fmla="*/ 220 h 203"/>
                  <a:gd name="T42" fmla="*/ 171 w 134"/>
                  <a:gd name="T43" fmla="*/ 345 h 203"/>
                  <a:gd name="T44" fmla="*/ 171 w 134"/>
                  <a:gd name="T45" fmla="*/ 353 h 203"/>
                  <a:gd name="T46" fmla="*/ 181 w 134"/>
                  <a:gd name="T47" fmla="*/ 353 h 203"/>
                  <a:gd name="T48" fmla="*/ 188 w 134"/>
                  <a:gd name="T49" fmla="*/ 353 h 203"/>
                  <a:gd name="T50" fmla="*/ 205 w 134"/>
                  <a:gd name="T51" fmla="*/ 352 h 203"/>
                  <a:gd name="T52" fmla="*/ 207 w 134"/>
                  <a:gd name="T53" fmla="*/ 346 h 203"/>
                  <a:gd name="T54" fmla="*/ 292 w 134"/>
                  <a:gd name="T55" fmla="*/ 220 h 203"/>
                  <a:gd name="T56" fmla="*/ 227 w 134"/>
                  <a:gd name="T57" fmla="*/ 52 h 203"/>
                  <a:gd name="T58" fmla="*/ 284 w 134"/>
                  <a:gd name="T59" fmla="*/ 157 h 203"/>
                  <a:gd name="T60" fmla="*/ 294 w 134"/>
                  <a:gd name="T61" fmla="*/ 163 h 203"/>
                  <a:gd name="T62" fmla="*/ 301 w 134"/>
                  <a:gd name="T63" fmla="*/ 166 h 203"/>
                  <a:gd name="T64" fmla="*/ 309 w 134"/>
                  <a:gd name="T65" fmla="*/ 166 h 203"/>
                  <a:gd name="T66" fmla="*/ 313 w 134"/>
                  <a:gd name="T67" fmla="*/ 163 h 203"/>
                  <a:gd name="T68" fmla="*/ 321 w 134"/>
                  <a:gd name="T69" fmla="*/ 150 h 203"/>
                  <a:gd name="T70" fmla="*/ 268 w 134"/>
                  <a:gd name="T71" fmla="*/ 37 h 203"/>
                  <a:gd name="T72" fmla="*/ 251 w 134"/>
                  <a:gd name="T73" fmla="*/ 24 h 203"/>
                  <a:gd name="T74" fmla="*/ 241 w 134"/>
                  <a:gd name="T75" fmla="*/ 14 h 203"/>
                  <a:gd name="T76" fmla="*/ 231 w 134"/>
                  <a:gd name="T77" fmla="*/ 9 h 203"/>
                  <a:gd name="T78" fmla="*/ 222 w 134"/>
                  <a:gd name="T79" fmla="*/ 5 h 203"/>
                  <a:gd name="T80" fmla="*/ 210 w 134"/>
                  <a:gd name="T81" fmla="*/ 3 h 203"/>
                  <a:gd name="T82" fmla="*/ 162 w 134"/>
                  <a:gd name="T83" fmla="*/ 0 h 20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34" h="203">
                    <a:moveTo>
                      <a:pt x="67" y="0"/>
                    </a:moveTo>
                    <a:lnTo>
                      <a:pt x="47" y="0"/>
                    </a:lnTo>
                    <a:lnTo>
                      <a:pt x="44" y="2"/>
                    </a:lnTo>
                    <a:lnTo>
                      <a:pt x="42" y="2"/>
                    </a:lnTo>
                    <a:lnTo>
                      <a:pt x="40" y="3"/>
                    </a:lnTo>
                    <a:lnTo>
                      <a:pt x="38" y="3"/>
                    </a:lnTo>
                    <a:lnTo>
                      <a:pt x="36" y="5"/>
                    </a:lnTo>
                    <a:lnTo>
                      <a:pt x="35" y="5"/>
                    </a:lnTo>
                    <a:lnTo>
                      <a:pt x="33" y="5"/>
                    </a:lnTo>
                    <a:lnTo>
                      <a:pt x="31" y="7"/>
                    </a:lnTo>
                    <a:lnTo>
                      <a:pt x="29" y="8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4"/>
                    </a:lnTo>
                    <a:lnTo>
                      <a:pt x="23" y="16"/>
                    </a:lnTo>
                    <a:lnTo>
                      <a:pt x="22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1" y="86"/>
                    </a:lnTo>
                    <a:lnTo>
                      <a:pt x="0" y="89"/>
                    </a:lnTo>
                    <a:lnTo>
                      <a:pt x="0" y="91"/>
                    </a:lnTo>
                    <a:lnTo>
                      <a:pt x="0" y="93"/>
                    </a:lnTo>
                    <a:lnTo>
                      <a:pt x="1" y="93"/>
                    </a:lnTo>
                    <a:lnTo>
                      <a:pt x="1" y="95"/>
                    </a:lnTo>
                    <a:lnTo>
                      <a:pt x="3" y="95"/>
                    </a:lnTo>
                    <a:lnTo>
                      <a:pt x="5" y="95"/>
                    </a:lnTo>
                    <a:lnTo>
                      <a:pt x="7" y="95"/>
                    </a:lnTo>
                    <a:lnTo>
                      <a:pt x="9" y="93"/>
                    </a:lnTo>
                    <a:lnTo>
                      <a:pt x="11" y="92"/>
                    </a:lnTo>
                    <a:lnTo>
                      <a:pt x="12" y="90"/>
                    </a:lnTo>
                    <a:lnTo>
                      <a:pt x="15" y="88"/>
                    </a:lnTo>
                    <a:lnTo>
                      <a:pt x="15" y="89"/>
                    </a:lnTo>
                    <a:lnTo>
                      <a:pt x="41" y="30"/>
                    </a:lnTo>
                    <a:lnTo>
                      <a:pt x="43" y="30"/>
                    </a:lnTo>
                    <a:lnTo>
                      <a:pt x="11" y="126"/>
                    </a:lnTo>
                    <a:lnTo>
                      <a:pt x="45" y="126"/>
                    </a:lnTo>
                    <a:lnTo>
                      <a:pt x="45" y="196"/>
                    </a:lnTo>
                    <a:lnTo>
                      <a:pt x="45" y="198"/>
                    </a:lnTo>
                    <a:lnTo>
                      <a:pt x="45" y="199"/>
                    </a:lnTo>
                    <a:lnTo>
                      <a:pt x="45" y="201"/>
                    </a:lnTo>
                    <a:lnTo>
                      <a:pt x="47" y="201"/>
                    </a:lnTo>
                    <a:lnTo>
                      <a:pt x="48" y="202"/>
                    </a:lnTo>
                    <a:lnTo>
                      <a:pt x="50" y="202"/>
                    </a:lnTo>
                    <a:lnTo>
                      <a:pt x="52" y="202"/>
                    </a:lnTo>
                    <a:lnTo>
                      <a:pt x="55" y="202"/>
                    </a:lnTo>
                    <a:lnTo>
                      <a:pt x="56" y="202"/>
                    </a:lnTo>
                    <a:lnTo>
                      <a:pt x="57" y="202"/>
                    </a:lnTo>
                    <a:lnTo>
                      <a:pt x="59" y="202"/>
                    </a:lnTo>
                    <a:lnTo>
                      <a:pt x="61" y="200"/>
                    </a:lnTo>
                    <a:lnTo>
                      <a:pt x="61" y="199"/>
                    </a:lnTo>
                    <a:lnTo>
                      <a:pt x="63" y="197"/>
                    </a:lnTo>
                    <a:lnTo>
                      <a:pt x="63" y="126"/>
                    </a:lnTo>
                    <a:lnTo>
                      <a:pt x="67" y="126"/>
                    </a:lnTo>
                    <a:lnTo>
                      <a:pt x="71" y="126"/>
                    </a:lnTo>
                    <a:lnTo>
                      <a:pt x="71" y="197"/>
                    </a:lnTo>
                    <a:lnTo>
                      <a:pt x="71" y="199"/>
                    </a:lnTo>
                    <a:lnTo>
                      <a:pt x="71" y="200"/>
                    </a:lnTo>
                    <a:lnTo>
                      <a:pt x="71" y="202"/>
                    </a:lnTo>
                    <a:lnTo>
                      <a:pt x="73" y="202"/>
                    </a:lnTo>
                    <a:lnTo>
                      <a:pt x="75" y="202"/>
                    </a:lnTo>
                    <a:lnTo>
                      <a:pt x="77" y="202"/>
                    </a:lnTo>
                    <a:lnTo>
                      <a:pt x="78" y="202"/>
                    </a:lnTo>
                    <a:lnTo>
                      <a:pt x="81" y="202"/>
                    </a:lnTo>
                    <a:lnTo>
                      <a:pt x="83" y="202"/>
                    </a:lnTo>
                    <a:lnTo>
                      <a:pt x="85" y="201"/>
                    </a:lnTo>
                    <a:lnTo>
                      <a:pt x="86" y="199"/>
                    </a:lnTo>
                    <a:lnTo>
                      <a:pt x="86" y="198"/>
                    </a:lnTo>
                    <a:lnTo>
                      <a:pt x="88" y="196"/>
                    </a:lnTo>
                    <a:lnTo>
                      <a:pt x="88" y="126"/>
                    </a:lnTo>
                    <a:lnTo>
                      <a:pt x="121" y="126"/>
                    </a:lnTo>
                    <a:lnTo>
                      <a:pt x="88" y="30"/>
                    </a:lnTo>
                    <a:lnTo>
                      <a:pt x="94" y="30"/>
                    </a:lnTo>
                    <a:lnTo>
                      <a:pt x="118" y="89"/>
                    </a:lnTo>
                    <a:lnTo>
                      <a:pt x="118" y="88"/>
                    </a:lnTo>
                    <a:lnTo>
                      <a:pt x="118" y="90"/>
                    </a:lnTo>
                    <a:lnTo>
                      <a:pt x="120" y="92"/>
                    </a:lnTo>
                    <a:lnTo>
                      <a:pt x="120" y="93"/>
                    </a:lnTo>
                    <a:lnTo>
                      <a:pt x="122" y="93"/>
                    </a:lnTo>
                    <a:lnTo>
                      <a:pt x="122" y="95"/>
                    </a:lnTo>
                    <a:lnTo>
                      <a:pt x="124" y="95"/>
                    </a:lnTo>
                    <a:lnTo>
                      <a:pt x="125" y="95"/>
                    </a:lnTo>
                    <a:lnTo>
                      <a:pt x="127" y="95"/>
                    </a:lnTo>
                    <a:lnTo>
                      <a:pt x="128" y="95"/>
                    </a:lnTo>
                    <a:lnTo>
                      <a:pt x="130" y="93"/>
                    </a:lnTo>
                    <a:lnTo>
                      <a:pt x="131" y="91"/>
                    </a:lnTo>
                    <a:lnTo>
                      <a:pt x="131" y="89"/>
                    </a:lnTo>
                    <a:lnTo>
                      <a:pt x="133" y="86"/>
                    </a:lnTo>
                    <a:lnTo>
                      <a:pt x="111" y="22"/>
                    </a:lnTo>
                    <a:lnTo>
                      <a:pt x="111" y="21"/>
                    </a:lnTo>
                    <a:lnTo>
                      <a:pt x="108" y="19"/>
                    </a:lnTo>
                    <a:lnTo>
                      <a:pt x="107" y="16"/>
                    </a:lnTo>
                    <a:lnTo>
                      <a:pt x="104" y="14"/>
                    </a:lnTo>
                    <a:lnTo>
                      <a:pt x="102" y="11"/>
                    </a:lnTo>
                    <a:lnTo>
                      <a:pt x="100" y="10"/>
                    </a:lnTo>
                    <a:lnTo>
                      <a:pt x="100" y="8"/>
                    </a:lnTo>
                    <a:lnTo>
                      <a:pt x="98" y="7"/>
                    </a:lnTo>
                    <a:lnTo>
                      <a:pt x="98" y="5"/>
                    </a:lnTo>
                    <a:lnTo>
                      <a:pt x="96" y="5"/>
                    </a:lnTo>
                    <a:lnTo>
                      <a:pt x="95" y="5"/>
                    </a:lnTo>
                    <a:lnTo>
                      <a:pt x="92" y="5"/>
                    </a:lnTo>
                    <a:lnTo>
                      <a:pt x="92" y="3"/>
                    </a:lnTo>
                    <a:lnTo>
                      <a:pt x="90" y="3"/>
                    </a:lnTo>
                    <a:lnTo>
                      <a:pt x="88" y="2"/>
                    </a:lnTo>
                    <a:lnTo>
                      <a:pt x="87" y="2"/>
                    </a:lnTo>
                    <a:lnTo>
                      <a:pt x="85" y="0"/>
                    </a:lnTo>
                    <a:lnTo>
                      <a:pt x="67" y="0"/>
                    </a:lnTo>
                  </a:path>
                </a:pathLst>
              </a:custGeom>
              <a:solidFill>
                <a:schemeClr val="tx1"/>
              </a:solidFill>
              <a:ln w="3175" cap="rnd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20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74" name="Line 54"/>
            <p:cNvSpPr>
              <a:spLocks noChangeShapeType="1"/>
            </p:cNvSpPr>
            <p:nvPr/>
          </p:nvSpPr>
          <p:spPr bwMode="auto">
            <a:xfrm flipH="1">
              <a:off x="2870" y="1833"/>
              <a:ext cx="19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20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5" name="Rectangle 55"/>
            <p:cNvSpPr>
              <a:spLocks noChangeArrowheads="1"/>
            </p:cNvSpPr>
            <p:nvPr/>
          </p:nvSpPr>
          <p:spPr bwMode="auto">
            <a:xfrm rot="644312">
              <a:off x="3044" y="1833"/>
              <a:ext cx="132" cy="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9pPr>
            </a:lstStyle>
            <a:p>
              <a:endParaRPr lang="en-GB" altLang="nl-NL" sz="28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6" name="Line 56"/>
            <p:cNvSpPr>
              <a:spLocks noChangeShapeType="1"/>
            </p:cNvSpPr>
            <p:nvPr/>
          </p:nvSpPr>
          <p:spPr bwMode="auto">
            <a:xfrm flipV="1">
              <a:off x="2984" y="1833"/>
              <a:ext cx="96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20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3" name="Text Box 57"/>
          <p:cNvSpPr txBox="1">
            <a:spLocks noChangeArrowheads="1"/>
          </p:cNvSpPr>
          <p:nvPr/>
        </p:nvSpPr>
        <p:spPr bwMode="auto">
          <a:xfrm>
            <a:off x="4237455" y="4123736"/>
            <a:ext cx="67518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eaLnBrk="1" hangingPunct="1"/>
            <a:r>
              <a:rPr lang="en-GB" altLang="en-US" sz="9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Doelgroep</a:t>
            </a:r>
            <a:endParaRPr lang="en-GB" altLang="en-US" sz="9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Text Box 58"/>
          <p:cNvSpPr txBox="1">
            <a:spLocks noChangeArrowheads="1"/>
          </p:cNvSpPr>
          <p:nvPr/>
        </p:nvSpPr>
        <p:spPr bwMode="auto">
          <a:xfrm>
            <a:off x="1546019" y="2845841"/>
            <a:ext cx="17567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l" eaLnBrk="1" hangingPunct="1"/>
            <a:r>
              <a:rPr lang="en-GB" alt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Commitment by using information, analyses and argumentation</a:t>
            </a:r>
          </a:p>
          <a:p>
            <a:pPr algn="l" eaLnBrk="1" hangingPunct="1"/>
            <a:endParaRPr lang="en-GB" alt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/>
            <a:r>
              <a:rPr lang="en-GB" altLang="en-US" sz="18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Expert </a:t>
            </a:r>
          </a:p>
          <a:p>
            <a:pPr algn="l" eaLnBrk="1" hangingPunct="1"/>
            <a:r>
              <a:rPr lang="en-GB" altLang="en-US" sz="18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leadership</a:t>
            </a:r>
            <a:endParaRPr lang="en-GB" altLang="en-US" sz="1800" b="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Text Box 59"/>
          <p:cNvSpPr txBox="1">
            <a:spLocks noChangeArrowheads="1"/>
          </p:cNvSpPr>
          <p:nvPr/>
        </p:nvSpPr>
        <p:spPr bwMode="auto">
          <a:xfrm>
            <a:off x="2293237" y="1721688"/>
            <a:ext cx="454316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 eaLnBrk="1" hangingPunct="1"/>
            <a:r>
              <a:rPr lang="en-GB" alt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Commitment by appealing to loyalty and sense of duty</a:t>
            </a:r>
          </a:p>
          <a:p>
            <a:pPr algn="ctr" eaLnBrk="1" hangingPunct="1"/>
            <a:endParaRPr lang="en-GB" alt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en-GB" altLang="en-US" sz="18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Directive leadership</a:t>
            </a:r>
            <a:endParaRPr lang="en-GB" altLang="en-US" sz="1600" b="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 Box 60"/>
          <p:cNvSpPr txBox="1">
            <a:spLocks noChangeArrowheads="1"/>
          </p:cNvSpPr>
          <p:nvPr/>
        </p:nvSpPr>
        <p:spPr bwMode="auto">
          <a:xfrm>
            <a:off x="1977664" y="4989163"/>
            <a:ext cx="52287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 eaLnBrk="1" hangingPunct="1"/>
            <a:r>
              <a:rPr lang="en-GB" alt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Commitment by honouring and </a:t>
            </a:r>
          </a:p>
          <a:p>
            <a:pPr algn="ctr" eaLnBrk="1" hangingPunct="1"/>
            <a:r>
              <a:rPr lang="en-GB" alt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stimulating interests and preferences</a:t>
            </a:r>
          </a:p>
          <a:p>
            <a:pPr algn="ctr" eaLnBrk="1" hangingPunct="1"/>
            <a:endParaRPr lang="en-GB" alt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en-GB" altLang="en-US" sz="18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Appreciative and inspiring leadership</a:t>
            </a:r>
            <a:endParaRPr lang="en-GB" altLang="en-US" sz="1800" b="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Text Box 61"/>
          <p:cNvSpPr txBox="1">
            <a:spLocks noChangeArrowheads="1"/>
          </p:cNvSpPr>
          <p:nvPr/>
        </p:nvSpPr>
        <p:spPr bwMode="auto">
          <a:xfrm>
            <a:off x="5569435" y="3107582"/>
            <a:ext cx="215822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r" eaLnBrk="1" hangingPunct="1"/>
            <a:r>
              <a:rPr lang="en-GB" alt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Commitment by encouraging reflection</a:t>
            </a:r>
          </a:p>
          <a:p>
            <a:pPr algn="r" eaLnBrk="1" hangingPunct="1"/>
            <a:endParaRPr lang="en-GB" alt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/>
            <a:r>
              <a:rPr lang="en-GB" altLang="en-US" sz="18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Coaching </a:t>
            </a:r>
          </a:p>
          <a:p>
            <a:pPr algn="r" eaLnBrk="1" hangingPunct="1"/>
            <a:r>
              <a:rPr lang="en-GB" altLang="en-US" sz="18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leadership</a:t>
            </a:r>
            <a:endParaRPr lang="en-GB" altLang="en-US" sz="1800" b="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62"/>
          <p:cNvSpPr>
            <a:spLocks noChangeArrowheads="1"/>
          </p:cNvSpPr>
          <p:nvPr/>
        </p:nvSpPr>
        <p:spPr bwMode="auto">
          <a:xfrm>
            <a:off x="3484797" y="3056603"/>
            <a:ext cx="2210823" cy="161972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GB" alt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To let go</a:t>
            </a:r>
            <a:endParaRPr lang="en-GB" altLang="en-US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</a:pPr>
            <a:endParaRPr lang="en-GB" altLang="en-US" sz="6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</a:pPr>
            <a:endParaRPr lang="en-GB" altLang="en-US" sz="16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GB" alt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Commitment </a:t>
            </a:r>
          </a:p>
          <a:p>
            <a:pPr algn="ctr" eaLnBrk="1" hangingPunct="1">
              <a:lnSpc>
                <a:spcPct val="80000"/>
              </a:lnSpc>
            </a:pPr>
            <a:r>
              <a:rPr lang="en-GB" alt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through </a:t>
            </a:r>
          </a:p>
          <a:p>
            <a:pPr algn="ctr" eaLnBrk="1" hangingPunct="1">
              <a:lnSpc>
                <a:spcPct val="80000"/>
              </a:lnSpc>
            </a:pPr>
            <a:r>
              <a:rPr lang="en-GB" alt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non-intervention</a:t>
            </a:r>
            <a:endParaRPr lang="en-GB" alt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Line 63"/>
          <p:cNvSpPr>
            <a:spLocks noChangeShapeType="1"/>
          </p:cNvSpPr>
          <p:nvPr/>
        </p:nvSpPr>
        <p:spPr bwMode="auto">
          <a:xfrm flipV="1">
            <a:off x="5695619" y="1672412"/>
            <a:ext cx="2076615" cy="1393251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Line 64"/>
          <p:cNvSpPr>
            <a:spLocks noChangeShapeType="1"/>
          </p:cNvSpPr>
          <p:nvPr/>
        </p:nvSpPr>
        <p:spPr bwMode="auto">
          <a:xfrm>
            <a:off x="5668415" y="4660019"/>
            <a:ext cx="2074801" cy="1507391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kstvak 90"/>
          <p:cNvSpPr txBox="1"/>
          <p:nvPr/>
        </p:nvSpPr>
        <p:spPr>
          <a:xfrm rot="5400000">
            <a:off x="6357158" y="3653023"/>
            <a:ext cx="3339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learn and discover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kstvak 91"/>
          <p:cNvSpPr txBox="1"/>
          <p:nvPr/>
        </p:nvSpPr>
        <p:spPr>
          <a:xfrm rot="16200000">
            <a:off x="511114" y="3611042"/>
            <a:ext cx="14305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know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Tekstvak 92"/>
          <p:cNvSpPr txBox="1"/>
          <p:nvPr/>
        </p:nvSpPr>
        <p:spPr>
          <a:xfrm>
            <a:off x="-36387" y="6530761"/>
            <a:ext cx="2257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© Annemarie Mars, For a change</a:t>
            </a:r>
            <a:endParaRPr lang="en-GB" sz="1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Oranda"/>
        <a:ea typeface=""/>
        <a:cs typeface=""/>
      </a:majorFont>
      <a:minorFont>
        <a:latin typeface="Orand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Oranda"/>
        <a:ea typeface=""/>
        <a:cs typeface=""/>
      </a:majorFont>
      <a:minorFont>
        <a:latin typeface="Orand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58621</TotalTime>
  <Words>230</Words>
  <Application>Microsoft Office PowerPoint</Application>
  <PresentationFormat>Diavoorstelling (4:3)</PresentationFormat>
  <Paragraphs>93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Standaardontwerp</vt:lpstr>
      <vt:lpstr>3_Standaardontwerp</vt:lpstr>
      <vt:lpstr>Basic images from:  ‘How to get commitment’</vt:lpstr>
      <vt:lpstr>Commitment</vt:lpstr>
      <vt:lpstr>Reactions to change</vt:lpstr>
      <vt:lpstr>Five Forces to make change succeed</vt:lpstr>
      <vt:lpstr>Urgency and ambition</vt:lpstr>
      <vt:lpstr>Change strategies</vt:lpstr>
    </vt:vector>
  </TitlesOfParts>
  <Company>Annemarie Mars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spel, de spelers en de knikkers</dc:title>
  <dc:creator>.</dc:creator>
  <cp:lastModifiedBy>Annemarie Mars</cp:lastModifiedBy>
  <cp:revision>589</cp:revision>
  <dcterms:created xsi:type="dcterms:W3CDTF">2001-04-08T11:35:57Z</dcterms:created>
  <dcterms:modified xsi:type="dcterms:W3CDTF">2018-10-14T13:44:13Z</dcterms:modified>
</cp:coreProperties>
</file>